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256" r:id="rId3"/>
    <p:sldId id="275" r:id="rId4"/>
    <p:sldId id="276" r:id="rId5"/>
    <p:sldId id="298" r:id="rId6"/>
    <p:sldId id="299" r:id="rId7"/>
    <p:sldId id="300" r:id="rId8"/>
    <p:sldId id="271" r:id="rId9"/>
    <p:sldId id="301" r:id="rId10"/>
    <p:sldId id="302" r:id="rId11"/>
    <p:sldId id="303" r:id="rId12"/>
    <p:sldId id="261" r:id="rId13"/>
    <p:sldId id="304" r:id="rId14"/>
    <p:sldId id="291" r:id="rId15"/>
    <p:sldId id="305" r:id="rId16"/>
    <p:sldId id="306" r:id="rId17"/>
    <p:sldId id="307" r:id="rId18"/>
    <p:sldId id="308" r:id="rId19"/>
    <p:sldId id="309" r:id="rId20"/>
    <p:sldId id="281" r:id="rId21"/>
    <p:sldId id="310" r:id="rId22"/>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3D3D"/>
    <a:srgbClr val="6D6D6D"/>
    <a:srgbClr val="BF1D2E"/>
    <a:srgbClr val="2B2A2A"/>
    <a:srgbClr val="F8F8F8"/>
    <a:srgbClr val="D637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10" autoAdjust="0"/>
    <p:restoredTop sz="94660" autoAdjust="0"/>
  </p:normalViewPr>
  <p:slideViewPr>
    <p:cSldViewPr>
      <p:cViewPr varScale="1">
        <p:scale>
          <a:sx n="61" d="100"/>
          <a:sy n="61" d="100"/>
        </p:scale>
        <p:origin x="712" y="48"/>
      </p:cViewPr>
      <p:guideLst>
        <p:guide orient="horz" pos="2136"/>
        <p:guide pos="3840"/>
      </p:guideLst>
    </p:cSldViewPr>
  </p:slideViewPr>
  <p:notesTextViewPr>
    <p:cViewPr>
      <p:scale>
        <a:sx n="1" d="1"/>
        <a:sy n="1" d="1"/>
      </p:scale>
      <p:origin x="0" y="0"/>
    </p:cViewPr>
  </p:notesTextViewPr>
  <p:sorterViewPr>
    <p:cViewPr>
      <p:scale>
        <a:sx n="100" d="100"/>
        <a:sy n="100" d="100"/>
      </p:scale>
      <p:origin x="0" y="0"/>
    </p:cViewPr>
  </p:sorterViewPr>
  <p:gridSpacing cx="60113" cy="60113"/>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a:defRPr/>
            </a:pPr>
            <a:endParaRPr lang="zh-CN" altLang="en-US"/>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sz="1200">
                <a:latin typeface="Arial" panose="020B0604020202020204" pitchFamily="34" charset="0"/>
              </a:defRPr>
            </a:lvl1pPr>
          </a:lstStyle>
          <a:p>
            <a:pPr>
              <a:defRPr/>
            </a:pPr>
            <a:endParaRPr lang="zh-CN" altLang="en-US"/>
          </a:p>
        </p:txBody>
      </p:sp>
      <p:sp>
        <p:nvSpPr>
          <p:cNvPr id="13316" name="幻灯片图像占位符 3"/>
          <p:cNvSpPr>
            <a:spLocks noGrp="1" noRot="1" noChangeAspect="1" noChangeArrowheads="1"/>
          </p:cNvSpPr>
          <p:nvPr>
            <p:ph type="sldImg" idx="4294967295"/>
          </p:nvPr>
        </p:nvSpPr>
        <p:spPr bwMode="auto">
          <a:xfrm>
            <a:off x="685800" y="1143000"/>
            <a:ext cx="5486400" cy="3086100"/>
          </a:xfrm>
          <a:prstGeom prst="rect">
            <a:avLst/>
          </a:prstGeom>
          <a:noFill/>
          <a:ln w="9525">
            <a:noFill/>
            <a:miter lim="800000"/>
          </a:ln>
        </p:spPr>
      </p:sp>
      <p:sp>
        <p:nvSpPr>
          <p:cNvPr id="2053" name="备注占位符 4"/>
          <p:cNvSpPr>
            <a:spLocks noGrp="1" noChangeArrowheads="1"/>
          </p:cNvSpPr>
          <p:nvPr>
            <p:ph type="body" sz="quarter" idx="3"/>
          </p:nvPr>
        </p:nvSpPr>
        <p:spPr bwMode="auto">
          <a:xfrm>
            <a:off x="685800" y="4400550"/>
            <a:ext cx="5486400" cy="3600450"/>
          </a:xfrm>
          <a:prstGeom prst="rect">
            <a:avLst/>
          </a:prstGeom>
          <a:noFill/>
          <a:ln>
            <a:noFill/>
          </a:ln>
        </p:spPr>
        <p:txBody>
          <a:bodyPr vert="horz" wrap="square" lIns="91440" tIns="45720" rIns="91440" bIns="45720" numCol="1" anchor="ctr"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2054" name="页脚占位符 5"/>
          <p:cNvSpPr>
            <a:spLocks noGrp="1" noChangeArrowheads="1"/>
          </p:cNvSpPr>
          <p:nvPr>
            <p:ph type="ftr" sz="quarter" idx="4"/>
          </p:nvPr>
        </p:nvSpPr>
        <p:spPr bwMode="auto">
          <a:xfrm>
            <a:off x="0" y="8685213"/>
            <a:ext cx="2971800" cy="458787"/>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a:defRPr/>
            </a:pPr>
            <a:endParaRPr lang="zh-CN" altLang="en-US"/>
          </a:p>
        </p:txBody>
      </p:sp>
      <p:sp>
        <p:nvSpPr>
          <p:cNvPr id="2055" name="灯片编号占位符 6"/>
          <p:cNvSpPr>
            <a:spLocks noGrp="1" noChangeArrowheads="1"/>
          </p:cNvSpPr>
          <p:nvPr>
            <p:ph type="sldNum" sz="quarter" idx="5"/>
          </p:nvPr>
        </p:nvSpPr>
        <p:spPr bwMode="auto">
          <a:xfrm>
            <a:off x="3884613" y="8685213"/>
            <a:ext cx="2971800" cy="458787"/>
          </a:xfrm>
          <a:prstGeom prst="rect">
            <a:avLst/>
          </a:prstGeom>
          <a:noFill/>
          <a:ln>
            <a:noFill/>
          </a:ln>
        </p:spPr>
        <p:txBody>
          <a:bodyPr vert="horz" wrap="square" lIns="91440" tIns="45720" rIns="91440" bIns="45720" numCol="1" anchor="b" anchorCtr="0" compatLnSpc="1"/>
          <a:lstStyle>
            <a:lvl1pPr algn="r">
              <a:defRPr sz="1200">
                <a:latin typeface="Arial" panose="020B0604020202020204" pitchFamily="34" charset="0"/>
              </a:defRPr>
            </a:lvl1pPr>
          </a:lstStyle>
          <a:p>
            <a:fld id="{BE3A7C1B-9D97-47DA-951C-E05FBFE8205D}"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fld id="{27CF60D2-8954-42A7-BAC3-7D60A20564C1}"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fld id="{1E70DA03-F2D8-4822-B1E4-32EF5283E809}"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fld id="{620E58C0-ACE3-4FEA-96C6-C3A58DF34859}"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fld id="{897F2EE9-3CA2-4E4A-85CC-3CD0806D2D02}"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1"/>
              <a:t>单击此处编辑母版文本样式</a:t>
            </a:r>
            <a:endParaRPr lang="zh-CN" altLang="en-US" noProof="1"/>
          </a:p>
        </p:txBody>
      </p:sp>
      <p:sp>
        <p:nvSpPr>
          <p:cNvPr id="4"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fld id="{B09BCEFE-2C83-4133-B815-3F7FFDBEF5EA}"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fld id="{5CF7CE9B-83F3-47AA-87E9-0381FB0859CF}"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8"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p:txBody>
          <a:bodyPr/>
          <a:lstStyle>
            <a:lvl1pPr>
              <a:defRPr/>
            </a:lvl1pPr>
          </a:lstStyle>
          <a:p>
            <a:fld id="{BB670079-6A27-4756-B349-D020DF154375}"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p:txBody>
          <a:bodyPr/>
          <a:lstStyle>
            <a:lvl1pPr>
              <a:defRPr/>
            </a:lvl1pPr>
          </a:lstStyle>
          <a:p>
            <a:fld id="{ACC4C7A1-6F5E-44AE-94C9-CD95FF793011}"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3"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p:txBody>
          <a:bodyPr/>
          <a:lstStyle>
            <a:lvl1pPr>
              <a:defRPr/>
            </a:lvl1pPr>
          </a:lstStyle>
          <a:p>
            <a:fld id="{C74FCA04-23B6-4400-BFC9-92645D0D1D7C}"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fld id="{D6CC5AE0-C517-469F-89B6-1B283F19F03F}"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sym typeface="Calibri" panose="020F0502020204030204" pitchFamily="34" charset="0"/>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noChangeArrowheads="1"/>
          </p:cNvSpPr>
          <p:nvPr>
            <p:ph type="dt" sz="half" idx="10"/>
          </p:nvPr>
        </p:nvSpPr>
        <p:spPr/>
        <p:txBody>
          <a:bodyPr/>
          <a:lstStyle>
            <a:lvl1pPr>
              <a:defRPr/>
            </a:lvl1pPr>
          </a:lstStyle>
          <a:p>
            <a:pPr>
              <a:defRPr/>
            </a:pPr>
            <a:fld id="{9376E5BF-0E94-4806-BF3B-FB7E81FCFAEB}" type="datetime1">
              <a:rPr lang="zh-CN" altLang="en-US"/>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fld id="{E31D09DE-FA96-4AC8-8C87-F38BD2837C8D}"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zh-CN">
                <a:sym typeface="Calibri Light" panose="020F0302020204030204" pitchFamily="34" charset="0"/>
              </a:rPr>
              <a:t>单击此处编辑母版标题样式</a:t>
            </a:r>
            <a:endParaRPr lang="zh-CN" altLang="zh-CN">
              <a:sym typeface="Calibri Light" panose="020F0302020204030204" pitchFamily="34" charset="0"/>
            </a:endParaRPr>
          </a:p>
        </p:txBody>
      </p:sp>
      <p:sp>
        <p:nvSpPr>
          <p:cNvPr id="1027" name="文本占位符 2"/>
          <p:cNvSpPr>
            <a:spLocks noGrp="1" noChangeArrowheads="1"/>
          </p:cNvSpPr>
          <p:nvPr>
            <p:ph type="body" idx="9"/>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zh-CN">
                <a:sym typeface="Calibri" panose="020F0502020204030204" pitchFamily="34" charset="0"/>
              </a:rPr>
              <a:t>单击此处编辑母版文本样式</a:t>
            </a:r>
            <a:endParaRPr lang="zh-CN" altLang="zh-CN">
              <a:sym typeface="Calibri" panose="020F0502020204030204" pitchFamily="34" charset="0"/>
            </a:endParaRPr>
          </a:p>
          <a:p>
            <a:pPr lvl="1"/>
            <a:r>
              <a:rPr lang="zh-CN" altLang="zh-CN">
                <a:sym typeface="Calibri" panose="020F0502020204030204" pitchFamily="34" charset="0"/>
              </a:rPr>
              <a:t>第二级</a:t>
            </a:r>
            <a:endParaRPr lang="zh-CN" altLang="zh-CN">
              <a:sym typeface="Calibri" panose="020F0502020204030204" pitchFamily="34" charset="0"/>
            </a:endParaRPr>
          </a:p>
          <a:p>
            <a:pPr lvl="2"/>
            <a:r>
              <a:rPr lang="zh-CN" altLang="zh-CN">
                <a:sym typeface="Calibri" panose="020F0502020204030204" pitchFamily="34" charset="0"/>
              </a:rPr>
              <a:t>第三级</a:t>
            </a:r>
            <a:endParaRPr lang="zh-CN" altLang="zh-CN">
              <a:sym typeface="Calibri" panose="020F0502020204030204" pitchFamily="34" charset="0"/>
            </a:endParaRPr>
          </a:p>
          <a:p>
            <a:pPr lvl="3"/>
            <a:r>
              <a:rPr lang="zh-CN" altLang="zh-CN">
                <a:sym typeface="Calibri" panose="020F0502020204030204" pitchFamily="34" charset="0"/>
              </a:rPr>
              <a:t>第四级</a:t>
            </a:r>
            <a:endParaRPr lang="zh-CN" altLang="zh-CN">
              <a:sym typeface="Calibri" panose="020F0502020204030204" pitchFamily="34" charset="0"/>
            </a:endParaRPr>
          </a:p>
          <a:p>
            <a:pPr lvl="4"/>
            <a:r>
              <a:rPr lang="zh-CN" altLang="zh-CN">
                <a:sym typeface="Calibri" panose="020F0502020204030204" pitchFamily="34" charset="0"/>
              </a:rPr>
              <a:t>第五级</a:t>
            </a:r>
            <a:endParaRPr lang="zh-CN" altLang="zh-CN">
              <a:sym typeface="Calibri" panose="020F0502020204030204" pitchFamily="34" charset="0"/>
            </a:endParaRP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p:spPr>
        <p:txBody>
          <a:bodyPr vert="horz" wrap="square" lIns="91440" tIns="45720" rIns="91440" bIns="45720" numCol="1" anchor="ctr" anchorCtr="0" compatLnSpc="1"/>
          <a:lstStyle>
            <a:lvl1pPr eaLnBrk="1" hangingPunct="1">
              <a:buFont typeface="Arial" panose="020B0604020202020204" pitchFamily="34" charset="0"/>
              <a:buNone/>
              <a:defRPr sz="1200">
                <a:solidFill>
                  <a:srgbClr val="898989"/>
                </a:solidFill>
                <a:latin typeface="Arial" panose="020B0604020202020204" pitchFamily="34" charset="0"/>
              </a:defRPr>
            </a:lvl1pPr>
          </a:lstStyle>
          <a:p>
            <a:pPr>
              <a:defRPr/>
            </a:pPr>
            <a:fld id="{9376E5BF-0E94-4806-BF3B-FB7E81FCFAEB}" type="datetime1">
              <a:rPr lang="zh-CN" altLang="en-US"/>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p:spPr>
        <p:txBody>
          <a:bodyPr vert="horz" wrap="square" lIns="91440" tIns="45720" rIns="91440" bIns="45720" numCol="1" anchor="ctr" anchorCtr="0" compatLnSpc="1"/>
          <a:lstStyle>
            <a:lvl1pPr algn="ctr" eaLnBrk="1" hangingPunct="1">
              <a:buFont typeface="Arial" panose="020B0604020202020204" pitchFamily="34" charset="0"/>
              <a:buNone/>
              <a:defRPr sz="1200">
                <a:solidFill>
                  <a:srgbClr val="898989"/>
                </a:solidFill>
                <a:latin typeface="Arial" panose="020B0604020202020204" pitchFamily="34" charset="0"/>
              </a:defRPr>
            </a:lvl1pPr>
          </a:lstStyle>
          <a:p>
            <a:pPr>
              <a:defRPr/>
            </a:pPr>
            <a:endParaRPr lang="zh-CN" altLang="en-US"/>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p:spPr>
        <p:txBody>
          <a:bodyPr vert="horz" wrap="square" lIns="91440" tIns="45720" rIns="91440" bIns="45720" numCol="1" anchor="ctr" anchorCtr="0" compatLnSpc="1"/>
          <a:lstStyle>
            <a:lvl1pPr algn="r">
              <a:defRPr sz="1200">
                <a:solidFill>
                  <a:srgbClr val="898989"/>
                </a:solidFill>
                <a:latin typeface="Arial" panose="020B0604020202020204" pitchFamily="34" charset="0"/>
              </a:defRPr>
            </a:lvl1pPr>
          </a:lstStyle>
          <a:p>
            <a:fld id="{79FFA499-2595-41BA-BA42-3D1031616567}"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hyperlink" Target="https://www.youtube.com/watch?v=9bZkp7q19f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矩形 25"/>
          <p:cNvSpPr>
            <a:spLocks noChangeArrowheads="1"/>
          </p:cNvSpPr>
          <p:nvPr/>
        </p:nvSpPr>
        <p:spPr bwMode="auto">
          <a:xfrm>
            <a:off x="4833938" y="3730625"/>
            <a:ext cx="2705100" cy="336550"/>
          </a:xfrm>
          <a:prstGeom prst="rect">
            <a:avLst/>
          </a:prstGeom>
          <a:solidFill>
            <a:srgbClr val="D63726"/>
          </a:solidFill>
          <a:ln w="9525">
            <a:noFill/>
            <a:miter lim="800000"/>
          </a:ln>
        </p:spPr>
        <p:txBody>
          <a:bodyPr anchor="ctr"/>
          <a:lstStyle/>
          <a:p>
            <a:pPr algn="ctr"/>
            <a:r>
              <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重庆师范大学 新闻与传媒学院</a:t>
            </a:r>
            <a:endPar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38"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4339" name="矩形 5"/>
          <p:cNvSpPr>
            <a:spLocks noChangeArrowheads="1"/>
          </p:cNvSpPr>
          <p:nvPr/>
        </p:nvSpPr>
        <p:spPr bwMode="auto">
          <a:xfrm>
            <a:off x="0" y="5773738"/>
            <a:ext cx="12192000" cy="1084262"/>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4340" name="文本框 6"/>
          <p:cNvSpPr>
            <a:spLocks noChangeArrowheads="1"/>
          </p:cNvSpPr>
          <p:nvPr/>
        </p:nvSpPr>
        <p:spPr bwMode="auto">
          <a:xfrm>
            <a:off x="1016451" y="1695252"/>
            <a:ext cx="10159097" cy="923330"/>
          </a:xfrm>
          <a:prstGeom prst="rect">
            <a:avLst/>
          </a:prstGeom>
          <a:noFill/>
          <a:ln w="9525">
            <a:noFill/>
            <a:miter lim="800000"/>
          </a:ln>
        </p:spPr>
        <p:txBody>
          <a:bodyPr wrap="square">
            <a:spAutoFit/>
          </a:bodyPr>
          <a:lstStyle/>
          <a:p>
            <a:r>
              <a:rPr lang="zh-CN" altLang="en-US" sz="5400" dirty="0">
                <a:solidFill>
                  <a:srgbClr val="F53824"/>
                </a:solidFill>
                <a:latin typeface="微软雅黑" panose="020B0503020204020204" pitchFamily="34" charset="-122"/>
                <a:ea typeface="微软雅黑" panose="020B0503020204020204" pitchFamily="34" charset="-122"/>
                <a:sym typeface="Calibri" panose="020F0502020204030204" pitchFamily="34" charset="0"/>
              </a:rPr>
              <a:t>交通事故融合报道虚拟仿真实验</a:t>
            </a:r>
            <a:endParaRPr lang="zh-CN" altLang="en-US" sz="5400" dirty="0">
              <a:solidFill>
                <a:srgbClr val="F53824"/>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4341" name="直接连接符 10"/>
          <p:cNvSpPr>
            <a:spLocks noChangeShapeType="1"/>
          </p:cNvSpPr>
          <p:nvPr/>
        </p:nvSpPr>
        <p:spPr bwMode="auto">
          <a:xfrm>
            <a:off x="3571875" y="2835275"/>
            <a:ext cx="5503863" cy="0"/>
          </a:xfrm>
          <a:prstGeom prst="line">
            <a:avLst/>
          </a:prstGeom>
          <a:noFill/>
          <a:ln w="6350">
            <a:solidFill>
              <a:srgbClr val="242424"/>
            </a:solidFill>
            <a:round/>
          </a:ln>
        </p:spPr>
        <p:txBody>
          <a:bodyPr/>
          <a:lstStyle/>
          <a:p>
            <a:endParaRPr lang="zh-CN" altLang="en-US"/>
          </a:p>
        </p:txBody>
      </p:sp>
      <p:sp>
        <p:nvSpPr>
          <p:cNvPr id="14342" name="文本框 12"/>
          <p:cNvSpPr>
            <a:spLocks noChangeArrowheads="1"/>
          </p:cNvSpPr>
          <p:nvPr/>
        </p:nvSpPr>
        <p:spPr bwMode="auto">
          <a:xfrm>
            <a:off x="3992563" y="3008313"/>
            <a:ext cx="4208462" cy="396875"/>
          </a:xfrm>
          <a:prstGeom prst="rect">
            <a:avLst/>
          </a:prstGeom>
          <a:noFill/>
          <a:ln w="9525">
            <a:noFill/>
            <a:miter lim="800000"/>
          </a:ln>
        </p:spPr>
        <p:txBody>
          <a:bodyPr>
            <a:spAutoFit/>
          </a:bodyPr>
          <a:lstStyle/>
          <a:p>
            <a:pPr algn="ctr"/>
            <a:r>
              <a:rPr lang="zh-CN" altLang="en-US" sz="20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杨帆</a:t>
            </a:r>
            <a:endParaRPr lang="zh-CN" altLang="en-US" sz="20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43" name="直接连接符 14"/>
          <p:cNvSpPr>
            <a:spLocks noChangeShapeType="1"/>
          </p:cNvSpPr>
          <p:nvPr/>
        </p:nvSpPr>
        <p:spPr bwMode="auto">
          <a:xfrm>
            <a:off x="3571875" y="3549650"/>
            <a:ext cx="5503863" cy="0"/>
          </a:xfrm>
          <a:prstGeom prst="line">
            <a:avLst/>
          </a:prstGeom>
          <a:noFill/>
          <a:ln w="6350">
            <a:solidFill>
              <a:srgbClr val="242424"/>
            </a:solidFill>
            <a:round/>
          </a:ln>
        </p:spPr>
        <p:txBody>
          <a:bodyPr/>
          <a:lstStyle/>
          <a:p>
            <a:endParaRPr lang="zh-CN" altLang="en-US"/>
          </a:p>
        </p:txBody>
      </p:sp>
      <p:sp>
        <p:nvSpPr>
          <p:cNvPr id="10" name="文本框 9"/>
          <p:cNvSpPr txBox="1"/>
          <p:nvPr/>
        </p:nvSpPr>
        <p:spPr>
          <a:xfrm>
            <a:off x="3048000" y="3246961"/>
            <a:ext cx="6096000" cy="369332"/>
          </a:xfrm>
          <a:prstGeom prst="rect">
            <a:avLst/>
          </a:prstGeom>
          <a:noFill/>
        </p:spPr>
        <p:txBody>
          <a:bodyPr wrap="square">
            <a:spAutoFit/>
          </a:bodyPr>
          <a:lstStyle/>
          <a:p>
            <a:r>
              <a:rPr lang="zh-CN" altLang="en-US"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2646878"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实验教学方法</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7" name="文本框 6"/>
          <p:cNvSpPr txBox="1"/>
          <p:nvPr/>
        </p:nvSpPr>
        <p:spPr>
          <a:xfrm>
            <a:off x="806056" y="1756375"/>
            <a:ext cx="10219210" cy="3724096"/>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4</a:t>
            </a:r>
            <a:r>
              <a:rPr lang="zh-CN" altLang="en-US" sz="2000" b="1" dirty="0">
                <a:latin typeface="微软雅黑" panose="020B0503020204020204" pitchFamily="34" charset="-122"/>
                <a:ea typeface="微软雅黑" panose="020B0503020204020204" pitchFamily="34" charset="-122"/>
              </a:rPr>
              <a:t>）实施效果</a:t>
            </a:r>
            <a:endParaRPr lang="en-US" altLang="zh-CN" sz="2000" b="1" dirty="0">
              <a:latin typeface="微软雅黑" panose="020B0503020204020204" pitchFamily="34" charset="-122"/>
              <a:ea typeface="微软雅黑" panose="020B0503020204020204" pitchFamily="34" charset="-122"/>
            </a:endParaRPr>
          </a:p>
          <a:p>
            <a:endParaRPr lang="zh-CN" altLang="en-US" sz="2800"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本实验为学生最大程度的还原交通事故虚拟现场，要求学生在规定时间内，以报道任务的方式，检验和总结交通事故融合报道的学习成果。实验重视“任务”的目标性和教学情境的创建，利用还原事故现场、计时报道等方式使学生在实验过程中切实感受到所报道事件的冲击力、镜前表达力和时间压力。这种代入感极强的“任务驱动式”实验教学方法，使学生求知欲得到激发，成就感得到满足，主动思考问题并解决问题。</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整个实验需由两名同学合作完成，学生需明确自身的任务和配合同学工作，因此也锻炼了学生的团队合作能力。</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本实验构建了“自我评价</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同学评价</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教师评价”的多元评价体系，改变以往只有教师一人评价的单一评价方式。学生完成实验后，需提交实验报告，对实践过程进行反思和总结，阅读同学和教师，不断学习，提高自身能力。</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矩形 4"/>
          <p:cNvSpPr>
            <a:spLocks noChangeArrowheads="1"/>
          </p:cNvSpPr>
          <p:nvPr/>
        </p:nvSpPr>
        <p:spPr bwMode="auto">
          <a:xfrm>
            <a:off x="785477" y="2167420"/>
            <a:ext cx="3740062" cy="2524746"/>
          </a:xfrm>
          <a:prstGeom prst="rect">
            <a:avLst/>
          </a:prstGeom>
          <a:solidFill>
            <a:srgbClr val="2B2A2A"/>
          </a:solidFill>
          <a:ln w="9525">
            <a:solidFill>
              <a:srgbClr val="2B2A2A"/>
            </a:solidFill>
            <a:bevel/>
          </a:ln>
        </p:spPr>
        <p:txBody>
          <a:bodyPr/>
          <a:lstStyle/>
          <a:p>
            <a:pPr eaLnBrk="0" hangingPunct="0"/>
            <a:endParaRPr lang="zh-CN" altLang="en-US">
              <a:latin typeface="Arial" panose="020B0604020202020204" pitchFamily="34" charset="0"/>
              <a:sym typeface="Calibri" panose="020F0502020204030204" pitchFamily="34" charset="0"/>
            </a:endParaRPr>
          </a:p>
        </p:txBody>
      </p:sp>
      <p:pic>
        <p:nvPicPr>
          <p:cNvPr id="22530" name="图片 2">
            <a:hlinkClick r:id="rId1"/>
          </p:cNvPr>
          <p:cNvPicPr>
            <a:picLocks noChangeAspect="1" noChangeArrowheads="1"/>
          </p:cNvPicPr>
          <p:nvPr/>
        </p:nvPicPr>
        <p:blipFill>
          <a:blip r:embed="rId2" cstate="print">
            <a:extLst>
              <a:ext uri="{28A0092B-C50C-407E-A947-70E740481C1C}">
                <a14:useLocalDpi xmlns:a14="http://schemas.microsoft.com/office/drawing/2010/main" val="0"/>
              </a:ext>
            </a:extLst>
          </a:blip>
          <a:srcRect t="6824" b="6824"/>
          <a:stretch>
            <a:fillRect/>
          </a:stretch>
        </p:blipFill>
        <p:spPr bwMode="auto">
          <a:xfrm>
            <a:off x="926282" y="2430322"/>
            <a:ext cx="3469564" cy="1997356"/>
          </a:xfrm>
          <a:prstGeom prst="rect">
            <a:avLst/>
          </a:prstGeom>
          <a:noFill/>
          <a:ln w="9525">
            <a:noFill/>
            <a:miter lim="800000"/>
            <a:headEnd/>
            <a:tailEnd/>
          </a:ln>
        </p:spPr>
      </p:pic>
      <p:sp>
        <p:nvSpPr>
          <p:cNvPr id="22531"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2532" name="矩形 5"/>
          <p:cNvSpPr>
            <a:spLocks noChangeArrowheads="1"/>
          </p:cNvSpPr>
          <p:nvPr/>
        </p:nvSpPr>
        <p:spPr bwMode="auto">
          <a:xfrm>
            <a:off x="0" y="5773738"/>
            <a:ext cx="12192000" cy="1084262"/>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2533" name="矩形 5"/>
          <p:cNvSpPr>
            <a:spLocks noChangeArrowheads="1"/>
          </p:cNvSpPr>
          <p:nvPr/>
        </p:nvSpPr>
        <p:spPr bwMode="auto">
          <a:xfrm>
            <a:off x="2155206" y="4690580"/>
            <a:ext cx="1000604" cy="193004"/>
          </a:xfrm>
          <a:prstGeom prst="rect">
            <a:avLst/>
          </a:prstGeom>
          <a:solidFill>
            <a:srgbClr val="2B2A2A"/>
          </a:solidFill>
          <a:ln w="9525">
            <a:noFill/>
            <a:miter lim="800000"/>
          </a:ln>
        </p:spPr>
        <p:txBody>
          <a:bodyPr/>
          <a:lstStyle/>
          <a:p>
            <a:pPr eaLnBrk="0" hangingPunct="0"/>
            <a:endParaRPr lang="zh-CN" altLang="en-US">
              <a:latin typeface="Arial" panose="020B0604020202020204" pitchFamily="34" charset="0"/>
              <a:sym typeface="Calibri" panose="020F0502020204030204" pitchFamily="34" charset="0"/>
            </a:endParaRPr>
          </a:p>
        </p:txBody>
      </p:sp>
      <p:sp>
        <p:nvSpPr>
          <p:cNvPr id="22536" name="MH_Others_1"/>
          <p:cNvSpPr txBox="1">
            <a:spLocks noChangeArrowheads="1"/>
          </p:cNvSpPr>
          <p:nvPr/>
        </p:nvSpPr>
        <p:spPr bwMode="auto">
          <a:xfrm>
            <a:off x="358766" y="781845"/>
            <a:ext cx="3903672" cy="782637"/>
          </a:xfrm>
          <a:prstGeom prst="rect">
            <a:avLst/>
          </a:prstGeom>
          <a:noFill/>
          <a:ln w="9525">
            <a:noFill/>
            <a:miter lim="800000"/>
          </a:ln>
        </p:spPr>
        <p:txBody>
          <a:bodyPr lIns="0" tIns="0" rIns="0" bIns="0" anchor="ctr"/>
          <a:lstStyle/>
          <a:p>
            <a:pPr algn="ctr"/>
            <a:r>
              <a:rPr lang="zh-CN" altLang="en-US" sz="3200" dirty="0">
                <a:solidFill>
                  <a:srgbClr val="C00000"/>
                </a:solidFill>
                <a:latin typeface="华文琥珀" pitchFamily="2" charset="-122"/>
                <a:ea typeface="华文琥珀" pitchFamily="2" charset="-122"/>
                <a:sym typeface="Calibri" panose="020F0502020204030204" pitchFamily="34" charset="0"/>
              </a:rPr>
              <a:t>具体实验方法与步骤</a:t>
            </a:r>
            <a:endParaRPr lang="zh-CN" altLang="en-US" sz="3200" dirty="0">
              <a:solidFill>
                <a:srgbClr val="C00000"/>
              </a:solidFill>
              <a:latin typeface="华文琥珀" pitchFamily="2" charset="-122"/>
              <a:ea typeface="华文琥珀" pitchFamily="2" charset="-122"/>
              <a:sym typeface="Calibri" panose="020F0502020204030204" pitchFamily="34" charset="0"/>
            </a:endParaRPr>
          </a:p>
        </p:txBody>
      </p:sp>
      <p:sp>
        <p:nvSpPr>
          <p:cNvPr id="12" name="文本框 11"/>
          <p:cNvSpPr txBox="1"/>
          <p:nvPr/>
        </p:nvSpPr>
        <p:spPr>
          <a:xfrm>
            <a:off x="5615096" y="2052531"/>
            <a:ext cx="5373579" cy="2923877"/>
          </a:xfrm>
          <a:prstGeom prst="rect">
            <a:avLst/>
          </a:prstGeom>
          <a:noFill/>
        </p:spPr>
        <p:txBody>
          <a:bodyPr wrap="square">
            <a:spAutoFit/>
          </a:bodyPr>
          <a:lstStyle/>
          <a:p>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实验方法描述</a:t>
            </a:r>
            <a:endParaRPr lang="en-US" altLang="zh-CN" sz="2000" b="1" dirty="0">
              <a:latin typeface="微软雅黑" panose="020B0503020204020204" pitchFamily="34" charset="-122"/>
              <a:ea typeface="微软雅黑" panose="020B0503020204020204" pitchFamily="34" charset="-122"/>
            </a:endParaRPr>
          </a:p>
          <a:p>
            <a:endParaRPr lang="zh-CN" altLang="en-US" sz="2000" b="1"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本实验利用虚拟仿真实验系统，为学生提供一个传统教学方式无法提供的交通事故新闻事件现场报道的实验平台。实验中，学生利用手机终端登录实验教学平台，根据系统提示，佩戴</a:t>
            </a:r>
            <a:r>
              <a:rPr lang="en-US" altLang="zh-CN" dirty="0">
                <a:latin typeface="微软雅黑" panose="020B0503020204020204" pitchFamily="34" charset="-122"/>
                <a:ea typeface="微软雅黑" panose="020B0503020204020204" pitchFamily="34" charset="-122"/>
              </a:rPr>
              <a:t>VR</a:t>
            </a:r>
            <a:r>
              <a:rPr lang="zh-CN" altLang="en-US" dirty="0">
                <a:latin typeface="微软雅黑" panose="020B0503020204020204" pitchFamily="34" charset="-122"/>
                <a:ea typeface="微软雅黑" panose="020B0503020204020204" pitchFamily="34" charset="-122"/>
              </a:rPr>
              <a:t>眼镜进入虚拟仿真新闻事件现场（没有</a:t>
            </a:r>
            <a:r>
              <a:rPr lang="en-US" altLang="zh-CN" dirty="0">
                <a:latin typeface="微软雅黑" panose="020B0503020204020204" pitchFamily="34" charset="-122"/>
                <a:ea typeface="微软雅黑" panose="020B0503020204020204" pitchFamily="34" charset="-122"/>
              </a:rPr>
              <a:t>VR</a:t>
            </a:r>
            <a:r>
              <a:rPr lang="zh-CN" altLang="en-US" dirty="0">
                <a:latin typeface="微软雅黑" panose="020B0503020204020204" pitchFamily="34" charset="-122"/>
                <a:ea typeface="微软雅黑" panose="020B0503020204020204" pitchFamily="34" charset="-122"/>
              </a:rPr>
              <a:t>眼镜也可以直接在手机上观看）观察、报道策划及采访录制，实验结束，学生将作品、实验报告通过邮件方式提交给教师，学生和教师完成互评及教学评价。</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6"/>
                                        </p:tgtEl>
                                        <p:attrNameLst>
                                          <p:attrName>style.visibility</p:attrName>
                                        </p:attrNameLst>
                                      </p:cBhvr>
                                      <p:to>
                                        <p:strVal val="visible"/>
                                      </p:to>
                                    </p:set>
                                    <p:anim calcmode="lin" valueType="num">
                                      <p:cBhvr additive="base">
                                        <p:cTn id="7" dur="500" fill="hold"/>
                                        <p:tgtEl>
                                          <p:spTgt spid="22536"/>
                                        </p:tgtEl>
                                        <p:attrNameLst>
                                          <p:attrName>ppt_x</p:attrName>
                                        </p:attrNameLst>
                                      </p:cBhvr>
                                      <p:tavLst>
                                        <p:tav tm="0">
                                          <p:val>
                                            <p:strVal val="#ppt_x"/>
                                          </p:val>
                                        </p:tav>
                                        <p:tav tm="100000">
                                          <p:val>
                                            <p:strVal val="#ppt_x"/>
                                          </p:val>
                                        </p:tav>
                                      </p:tavLst>
                                    </p:anim>
                                    <p:anim calcmode="lin" valueType="num">
                                      <p:cBhvr additive="base">
                                        <p:cTn id="8" dur="500" fill="hold"/>
                                        <p:tgtEl>
                                          <p:spTgt spid="2253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529"/>
                                        </p:tgtEl>
                                        <p:attrNameLst>
                                          <p:attrName>style.visibility</p:attrName>
                                        </p:attrNameLst>
                                      </p:cBhvr>
                                      <p:to>
                                        <p:strVal val="visible"/>
                                      </p:to>
                                    </p:set>
                                    <p:anim calcmode="lin" valueType="num">
                                      <p:cBhvr additive="base">
                                        <p:cTn id="13" dur="500" fill="hold"/>
                                        <p:tgtEl>
                                          <p:spTgt spid="22529"/>
                                        </p:tgtEl>
                                        <p:attrNameLst>
                                          <p:attrName>ppt_x</p:attrName>
                                        </p:attrNameLst>
                                      </p:cBhvr>
                                      <p:tavLst>
                                        <p:tav tm="0">
                                          <p:val>
                                            <p:strVal val="#ppt_x"/>
                                          </p:val>
                                        </p:tav>
                                        <p:tav tm="100000">
                                          <p:val>
                                            <p:strVal val="#ppt_x"/>
                                          </p:val>
                                        </p:tav>
                                      </p:tavLst>
                                    </p:anim>
                                    <p:anim calcmode="lin" valueType="num">
                                      <p:cBhvr additive="base">
                                        <p:cTn id="14" dur="500" fill="hold"/>
                                        <p:tgtEl>
                                          <p:spTgt spid="22529"/>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2530"/>
                                        </p:tgtEl>
                                        <p:attrNameLst>
                                          <p:attrName>style.visibility</p:attrName>
                                        </p:attrNameLst>
                                      </p:cBhvr>
                                      <p:to>
                                        <p:strVal val="visible"/>
                                      </p:to>
                                    </p:set>
                                    <p:anim calcmode="lin" valueType="num">
                                      <p:cBhvr additive="base">
                                        <p:cTn id="17" dur="500" fill="hold"/>
                                        <p:tgtEl>
                                          <p:spTgt spid="22530"/>
                                        </p:tgtEl>
                                        <p:attrNameLst>
                                          <p:attrName>ppt_x</p:attrName>
                                        </p:attrNameLst>
                                      </p:cBhvr>
                                      <p:tavLst>
                                        <p:tav tm="0">
                                          <p:val>
                                            <p:strVal val="#ppt_x"/>
                                          </p:val>
                                        </p:tav>
                                        <p:tav tm="100000">
                                          <p:val>
                                            <p:strVal val="#ppt_x"/>
                                          </p:val>
                                        </p:tav>
                                      </p:tavLst>
                                    </p:anim>
                                    <p:anim calcmode="lin" valueType="num">
                                      <p:cBhvr additive="base">
                                        <p:cTn id="18" dur="500" fill="hold"/>
                                        <p:tgtEl>
                                          <p:spTgt spid="2253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533"/>
                                        </p:tgtEl>
                                        <p:attrNameLst>
                                          <p:attrName>style.visibility</p:attrName>
                                        </p:attrNameLst>
                                      </p:cBhvr>
                                      <p:to>
                                        <p:strVal val="visible"/>
                                      </p:to>
                                    </p:set>
                                    <p:anim calcmode="lin" valueType="num">
                                      <p:cBhvr additive="base">
                                        <p:cTn id="21" dur="500" fill="hold"/>
                                        <p:tgtEl>
                                          <p:spTgt spid="22533"/>
                                        </p:tgtEl>
                                        <p:attrNameLst>
                                          <p:attrName>ppt_x</p:attrName>
                                        </p:attrNameLst>
                                      </p:cBhvr>
                                      <p:tavLst>
                                        <p:tav tm="0">
                                          <p:val>
                                            <p:strVal val="#ppt_x"/>
                                          </p:val>
                                        </p:tav>
                                        <p:tav tm="100000">
                                          <p:val>
                                            <p:strVal val="#ppt_x"/>
                                          </p:val>
                                        </p:tav>
                                      </p:tavLst>
                                    </p:anim>
                                    <p:anim calcmode="lin" valueType="num">
                                      <p:cBhvr additive="base">
                                        <p:cTn id="22" dur="500" fill="hold"/>
                                        <p:tgtEl>
                                          <p:spTgt spid="2253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animBg="1"/>
      <p:bldP spid="22533" grpId="0" animBg="1"/>
      <p:bldP spid="22536"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2532" name="矩形 5"/>
          <p:cNvSpPr>
            <a:spLocks noChangeArrowheads="1"/>
          </p:cNvSpPr>
          <p:nvPr/>
        </p:nvSpPr>
        <p:spPr bwMode="auto">
          <a:xfrm>
            <a:off x="0" y="5773738"/>
            <a:ext cx="12192000" cy="1084262"/>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2536" name="MH_Others_1"/>
          <p:cNvSpPr txBox="1">
            <a:spLocks noChangeArrowheads="1"/>
          </p:cNvSpPr>
          <p:nvPr/>
        </p:nvSpPr>
        <p:spPr bwMode="auto">
          <a:xfrm>
            <a:off x="358766" y="781845"/>
            <a:ext cx="3903672" cy="782637"/>
          </a:xfrm>
          <a:prstGeom prst="rect">
            <a:avLst/>
          </a:prstGeom>
          <a:noFill/>
          <a:ln w="9525">
            <a:noFill/>
            <a:miter lim="800000"/>
          </a:ln>
        </p:spPr>
        <p:txBody>
          <a:bodyPr lIns="0" tIns="0" rIns="0" bIns="0" anchor="ctr"/>
          <a:lstStyle/>
          <a:p>
            <a:pPr algn="ctr"/>
            <a:r>
              <a:rPr lang="zh-CN" altLang="en-US" sz="3200" dirty="0">
                <a:solidFill>
                  <a:srgbClr val="C00000"/>
                </a:solidFill>
                <a:latin typeface="华文琥珀" pitchFamily="2" charset="-122"/>
                <a:ea typeface="华文琥珀" pitchFamily="2" charset="-122"/>
                <a:sym typeface="Calibri" panose="020F0502020204030204" pitchFamily="34" charset="0"/>
              </a:rPr>
              <a:t>具体实验方法与步骤</a:t>
            </a:r>
            <a:endParaRPr lang="zh-CN" altLang="en-US" sz="3200" dirty="0">
              <a:solidFill>
                <a:srgbClr val="C00000"/>
              </a:solidFill>
              <a:latin typeface="华文琥珀" pitchFamily="2" charset="-122"/>
              <a:ea typeface="华文琥珀" pitchFamily="2" charset="-122"/>
              <a:sym typeface="Calibri" panose="020F0502020204030204" pitchFamily="34" charset="0"/>
            </a:endParaRPr>
          </a:p>
        </p:txBody>
      </p:sp>
      <p:sp>
        <p:nvSpPr>
          <p:cNvPr id="12" name="文本框 11"/>
          <p:cNvSpPr txBox="1"/>
          <p:nvPr/>
        </p:nvSpPr>
        <p:spPr>
          <a:xfrm>
            <a:off x="375775" y="1691703"/>
            <a:ext cx="10820340" cy="3785652"/>
          </a:xfrm>
          <a:prstGeom prst="rect">
            <a:avLst/>
          </a:prstGeom>
          <a:noFill/>
        </p:spPr>
        <p:txBody>
          <a:bodyPr wrap="square">
            <a:spAutoFit/>
          </a:bodyPr>
          <a:lstStyle/>
          <a:p>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学生交互性操作步骤说明：</a:t>
            </a:r>
            <a:endParaRPr lang="en-US" altLang="zh-CN" sz="2000" b="1" dirty="0">
              <a:latin typeface="微软雅黑" panose="020B0503020204020204" pitchFamily="34" charset="-122"/>
              <a:ea typeface="微软雅黑" panose="020B0503020204020204" pitchFamily="34" charset="-122"/>
            </a:endParaRPr>
          </a:p>
          <a:p>
            <a:endParaRPr lang="zh-CN" altLang="en-US" sz="2000" b="1" dirty="0">
              <a:latin typeface="微软雅黑" panose="020B0503020204020204" pitchFamily="34" charset="-122"/>
              <a:ea typeface="微软雅黑" panose="020B0503020204020204" pitchFamily="34" charset="-122"/>
            </a:endParaRPr>
          </a:p>
          <a:p>
            <a:r>
              <a:rPr lang="zh-CN" altLang="en-US" sz="2000" b="1"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①在查看虚拟仿真现场练习题之前，教师向学生提供交通事故采访准备的情境。</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②学生被要求与</a:t>
            </a:r>
            <a:r>
              <a:rPr lang="en-US" altLang="zh-CN" dirty="0">
                <a:latin typeface="微软雅黑" panose="020B0503020204020204" pitchFamily="34" charset="-122"/>
                <a:ea typeface="微软雅黑" panose="020B0503020204020204" pitchFamily="34" charset="-122"/>
              </a:rPr>
              <a:t>H5</a:t>
            </a:r>
            <a:r>
              <a:rPr lang="zh-CN" altLang="en-US" dirty="0">
                <a:latin typeface="微软雅黑" panose="020B0503020204020204" pitchFamily="34" charset="-122"/>
                <a:ea typeface="微软雅黑" panose="020B0503020204020204" pitchFamily="34" charset="-122"/>
              </a:rPr>
              <a:t>交互完成一系列与采访准备有关的问题，全部问题回答正确后方能进入下一工作环节。</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③学生进入</a:t>
            </a:r>
            <a:r>
              <a:rPr lang="en-US" altLang="zh-CN" dirty="0">
                <a:latin typeface="微软雅黑" panose="020B0503020204020204" pitchFamily="34" charset="-122"/>
                <a:ea typeface="微软雅黑" panose="020B0503020204020204" pitchFamily="34" charset="-122"/>
              </a:rPr>
              <a:t>VR</a:t>
            </a:r>
            <a:r>
              <a:rPr lang="zh-CN" altLang="en-US" dirty="0">
                <a:latin typeface="微软雅黑" panose="020B0503020204020204" pitchFamily="34" charset="-122"/>
                <a:ea typeface="微软雅黑" panose="020B0503020204020204" pitchFamily="34" charset="-122"/>
              </a:rPr>
              <a:t>场景视频页面。</a:t>
            </a:r>
            <a:r>
              <a:rPr lang="en-US" altLang="zh-CN" dirty="0">
                <a:latin typeface="微软雅黑" panose="020B0503020204020204" pitchFamily="34" charset="-122"/>
                <a:ea typeface="微软雅黑" panose="020B0503020204020204" pitchFamily="34" charset="-122"/>
              </a:rPr>
              <a:t>PC</a:t>
            </a:r>
            <a:r>
              <a:rPr lang="zh-CN" altLang="en-US" dirty="0">
                <a:latin typeface="微软雅黑" panose="020B0503020204020204" pitchFamily="34" charset="-122"/>
                <a:ea typeface="微软雅黑" panose="020B0503020204020204" pitchFamily="34" charset="-122"/>
              </a:rPr>
              <a:t>端使用</a:t>
            </a:r>
            <a:r>
              <a:rPr lang="en-US" altLang="zh-CN" dirty="0">
                <a:latin typeface="微软雅黑" panose="020B0503020204020204" pitchFamily="34" charset="-122"/>
                <a:ea typeface="微软雅黑" panose="020B0503020204020204" pitchFamily="34" charset="-122"/>
              </a:rPr>
              <a:t>VR</a:t>
            </a:r>
            <a:r>
              <a:rPr lang="zh-CN" altLang="en-US" dirty="0">
                <a:latin typeface="微软雅黑" panose="020B0503020204020204" pitchFamily="34" charset="-122"/>
                <a:ea typeface="微软雅黑" panose="020B0503020204020204" pitchFamily="34" charset="-122"/>
              </a:rPr>
              <a:t>播放器观看场景；移动端可佩戴</a:t>
            </a:r>
            <a:r>
              <a:rPr lang="en-US" altLang="zh-CN" dirty="0">
                <a:latin typeface="微软雅黑" panose="020B0503020204020204" pitchFamily="34" charset="-122"/>
                <a:ea typeface="微软雅黑" panose="020B0503020204020204" pitchFamily="34" charset="-122"/>
              </a:rPr>
              <a:t>VR</a:t>
            </a:r>
            <a:r>
              <a:rPr lang="zh-CN" altLang="en-US" dirty="0">
                <a:latin typeface="微软雅黑" panose="020B0503020204020204" pitchFamily="34" charset="-122"/>
                <a:ea typeface="微软雅黑" panose="020B0503020204020204" pitchFamily="34" charset="-122"/>
              </a:rPr>
              <a:t>眼镜或旋转手机观看虚拟仿真现场创景。</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④学生进行报道策划。根据搜集到的材料撰写现场报道文稿。</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⑤出镜记者选择报道的位置，进行现场报道，摄像记者进行虚拟摄像。</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⑥视频编辑。网页端、移动端均支持视频编辑。</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⑦提交作品。邮箱将作品发送至教师，提交报道作品。</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⑧提交实验报告。邮箱将实验报告发送至教师，提交实验报告。</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⑨学生成绩互评。教师课堂上展示学生作品进入，同学之间相互对作品进行点评。</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⑩教师总结点评学生作品，完成教学评价。</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8434" name="矩形 5"/>
          <p:cNvSpPr>
            <a:spLocks noChangeArrowheads="1"/>
          </p:cNvSpPr>
          <p:nvPr/>
        </p:nvSpPr>
        <p:spPr bwMode="auto">
          <a:xfrm>
            <a:off x="0" y="5773738"/>
            <a:ext cx="12192000" cy="1084262"/>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8436" name="文本框 1"/>
          <p:cNvSpPr txBox="1">
            <a:spLocks noChangeArrowheads="1"/>
          </p:cNvSpPr>
          <p:nvPr/>
        </p:nvSpPr>
        <p:spPr bwMode="auto">
          <a:xfrm>
            <a:off x="493037" y="830258"/>
            <a:ext cx="6732588" cy="584775"/>
          </a:xfrm>
          <a:prstGeom prst="rect">
            <a:avLst/>
          </a:prstGeom>
          <a:noFill/>
          <a:ln w="9525">
            <a:noFill/>
            <a:miter lim="800000"/>
          </a:ln>
        </p:spPr>
        <p:txBody>
          <a:bodyPr>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实验结果与结论要求</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17" name="文本框 16"/>
          <p:cNvSpPr txBox="1"/>
          <p:nvPr/>
        </p:nvSpPr>
        <p:spPr>
          <a:xfrm>
            <a:off x="686042" y="1926756"/>
            <a:ext cx="5281918" cy="1600438"/>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）记录每步实验结果</a:t>
            </a:r>
            <a:endParaRPr lang="en-US" altLang="zh-CN" sz="2000" b="1" dirty="0">
              <a:latin typeface="微软雅黑" panose="020B0503020204020204" pitchFamily="34" charset="-122"/>
              <a:ea typeface="微软雅黑" panose="020B0503020204020204" pitchFamily="34" charset="-122"/>
            </a:endParaRPr>
          </a:p>
          <a:p>
            <a:endParaRPr lang="zh-CN" altLang="en-US" sz="2000" b="1" dirty="0">
              <a:latin typeface="微软雅黑" panose="020B0503020204020204" pitchFamily="34" charset="-122"/>
              <a:ea typeface="微软雅黑" panose="020B0503020204020204" pitchFamily="34" charset="-122"/>
            </a:endParaRPr>
          </a:p>
          <a:p>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）提交实验报告和心得体会 </a:t>
            </a:r>
            <a:endParaRPr lang="en-US" altLang="zh-CN" sz="2000" b="1" dirty="0">
              <a:latin typeface="微软雅黑" panose="020B0503020204020204" pitchFamily="34" charset="-122"/>
              <a:ea typeface="微软雅黑" panose="020B0503020204020204" pitchFamily="34" charset="-122"/>
            </a:endParaRPr>
          </a:p>
          <a:p>
            <a:endParaRPr lang="en-US" altLang="zh-CN" sz="2000" b="1"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a:t>
            </a:r>
            <a:endParaRPr lang="zh-CN" altLang="en-US"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5615096" y="1926835"/>
            <a:ext cx="6096000" cy="319976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r>
              <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3</a:t>
            </a:r>
            <a:r>
              <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）其他：</a:t>
            </a:r>
            <a:endParaRPr kumimoji="0" lang="en-US" altLang="zh-CN"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0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①是否制定完备的采访报道方案</a:t>
            </a:r>
            <a:endPar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②报道的逻辑框架是否完整</a:t>
            </a:r>
            <a:endPar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③是否掌握交通事故融合报道的基本知识和技能</a:t>
            </a:r>
            <a:endPar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④是否抓住了现场的典型场景和人物</a:t>
            </a:r>
            <a:endPar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⑤报道是否客观公正</a:t>
            </a:r>
            <a:endPar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kumimoji="0" lang="en-US" altLang="zh-CN"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         </a:t>
            </a:r>
            <a:r>
              <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⑥工作反思阶段是否发现自身需改进的地方</a:t>
            </a:r>
            <a:endParaRPr kumimoji="0" lang="zh-CN" altLang="en-US" sz="18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additive="base">
                                        <p:cTn id="7" dur="500" fill="hold"/>
                                        <p:tgtEl>
                                          <p:spTgt spid="18436"/>
                                        </p:tgtEl>
                                        <p:attrNameLst>
                                          <p:attrName>ppt_x</p:attrName>
                                        </p:attrNameLst>
                                      </p:cBhvr>
                                      <p:tavLst>
                                        <p:tav tm="0">
                                          <p:val>
                                            <p:strVal val="#ppt_x"/>
                                          </p:val>
                                        </p:tav>
                                        <p:tav tm="100000">
                                          <p:val>
                                            <p:strVal val="#ppt_x"/>
                                          </p:val>
                                        </p:tav>
                                      </p:tavLst>
                                    </p:anim>
                                    <p:anim calcmode="lin" valueType="num">
                                      <p:cBhvr additive="base">
                                        <p:cTn id="8" dur="500" fill="hold"/>
                                        <p:tgtEl>
                                          <p:spTgt spid="1843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7"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1826141"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考核要求</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8" name="文本框 7"/>
          <p:cNvSpPr txBox="1"/>
          <p:nvPr/>
        </p:nvSpPr>
        <p:spPr>
          <a:xfrm>
            <a:off x="986395" y="1720840"/>
            <a:ext cx="9257402" cy="3970318"/>
          </a:xfrm>
          <a:prstGeom prst="rect">
            <a:avLst/>
          </a:prstGeom>
          <a:noFill/>
        </p:spPr>
        <p:txBody>
          <a:bodyPr wrap="square">
            <a:spAutoFit/>
          </a:bodyPr>
          <a:lstStyle/>
          <a:p>
            <a:r>
              <a:rPr lang="zh-CN" altLang="en-US" dirty="0">
                <a:latin typeface="微软雅黑" panose="020B0503020204020204" pitchFamily="34" charset="-122"/>
                <a:ea typeface="微软雅黑" panose="020B0503020204020204" pitchFamily="34" charset="-122"/>
              </a:rPr>
              <a:t>学生的实验成绩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实验预习（</a:t>
            </a: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实验操作（</a:t>
            </a:r>
            <a:r>
              <a:rPr lang="en-US" altLang="zh-CN" dirty="0">
                <a:latin typeface="微软雅黑" panose="020B0503020204020204" pitchFamily="34" charset="-122"/>
                <a:ea typeface="微软雅黑" panose="020B0503020204020204" pitchFamily="34" charset="-122"/>
              </a:rPr>
              <a:t>70%</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实验报告（</a:t>
            </a:r>
            <a:r>
              <a:rPr lang="en-US" altLang="zh-CN" dirty="0">
                <a:latin typeface="微软雅黑" panose="020B0503020204020204" pitchFamily="34" charset="-122"/>
                <a:ea typeface="微软雅黑" panose="020B0503020204020204" pitchFamily="34" charset="-122"/>
              </a:rPr>
              <a:t>20%</a:t>
            </a:r>
            <a:r>
              <a:rPr lang="zh-CN" altLang="en-US" dirty="0">
                <a:latin typeface="微软雅黑" panose="020B0503020204020204" pitchFamily="34" charset="-122"/>
                <a:ea typeface="微软雅黑" panose="020B0503020204020204" pitchFamily="34" charset="-122"/>
              </a:rPr>
              <a:t>）构成。</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具体评分标准如下：</a:t>
            </a:r>
            <a:endParaRPr lang="en-US" altLang="zh-CN"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）预习考核问题回答（</a:t>
            </a: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分）</a:t>
            </a:r>
            <a:endParaRPr lang="en-US" altLang="zh-CN"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）实验操作（</a:t>
            </a:r>
            <a:r>
              <a:rPr lang="en-US" altLang="zh-CN" dirty="0">
                <a:latin typeface="微软雅黑" panose="020B0503020204020204" pitchFamily="34" charset="-122"/>
                <a:ea typeface="微软雅黑" panose="020B0503020204020204" pitchFamily="34" charset="-122"/>
              </a:rPr>
              <a:t>70</a:t>
            </a:r>
            <a:r>
              <a:rPr lang="zh-CN" altLang="en-US" dirty="0">
                <a:latin typeface="微软雅黑" panose="020B0503020204020204" pitchFamily="34" charset="-122"/>
                <a:ea typeface="微软雅黑" panose="020B0503020204020204" pitchFamily="34" charset="-122"/>
              </a:rPr>
              <a:t>分）：教师评价</a:t>
            </a:r>
            <a:r>
              <a:rPr lang="en-US" altLang="zh-CN" dirty="0">
                <a:latin typeface="微软雅黑" panose="020B0503020204020204" pitchFamily="34" charset="-122"/>
                <a:ea typeface="微软雅黑" panose="020B0503020204020204" pitchFamily="34" charset="-122"/>
              </a:rPr>
              <a:t>80%+</a:t>
            </a:r>
            <a:r>
              <a:rPr lang="zh-CN" altLang="en-US" dirty="0">
                <a:latin typeface="微软雅黑" panose="020B0503020204020204" pitchFamily="34" charset="-122"/>
                <a:ea typeface="微软雅黑" panose="020B0503020204020204" pitchFamily="34" charset="-122"/>
              </a:rPr>
              <a:t>学生互评</a:t>
            </a:r>
            <a:r>
              <a:rPr lang="en-US" altLang="zh-CN" dirty="0">
                <a:latin typeface="微软雅黑" panose="020B0503020204020204" pitchFamily="34" charset="-122"/>
                <a:ea typeface="微软雅黑" panose="020B0503020204020204" pitchFamily="34" charset="-122"/>
              </a:rPr>
              <a:t>20%</a:t>
            </a:r>
            <a:endParaRPr lang="en-US" altLang="zh-CN" dirty="0">
              <a:latin typeface="微软雅黑" panose="020B0503020204020204" pitchFamily="34" charset="-122"/>
              <a:ea typeface="微软雅黑" panose="020B0503020204020204" pitchFamily="34" charset="-122"/>
            </a:endParaRPr>
          </a:p>
          <a:p>
            <a:r>
              <a:rPr lang="en-US" altLang="zh-CN" dirty="0">
                <a:latin typeface="微软雅黑" panose="020B0503020204020204" pitchFamily="34" charset="-122"/>
                <a:ea typeface="微软雅黑" panose="020B0503020204020204" pitchFamily="34" charset="-122"/>
              </a:rPr>
              <a:t>        ①</a:t>
            </a:r>
            <a:r>
              <a:rPr lang="zh-CN" altLang="en-US" dirty="0">
                <a:latin typeface="微软雅黑" panose="020B0503020204020204" pitchFamily="34" charset="-122"/>
                <a:ea typeface="微软雅黑" panose="020B0503020204020204" pitchFamily="34" charset="-122"/>
              </a:rPr>
              <a:t>报道结构的完整性（</a:t>
            </a:r>
            <a:r>
              <a:rPr lang="en-US" altLang="zh-CN" dirty="0">
                <a:latin typeface="微软雅黑" panose="020B0503020204020204" pitchFamily="34" charset="-122"/>
                <a:ea typeface="微软雅黑" panose="020B0503020204020204" pitchFamily="34" charset="-122"/>
              </a:rPr>
              <a:t>15</a:t>
            </a:r>
            <a:r>
              <a:rPr lang="zh-CN" altLang="en-US" dirty="0">
                <a:latin typeface="微软雅黑" panose="020B0503020204020204" pitchFamily="34" charset="-122"/>
                <a:ea typeface="微软雅黑" panose="020B0503020204020204" pitchFamily="34" charset="-122"/>
              </a:rPr>
              <a:t>分）</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②报道的逻辑性（</a:t>
            </a:r>
            <a:r>
              <a:rPr lang="en-US" altLang="zh-CN" dirty="0">
                <a:latin typeface="微软雅黑" panose="020B0503020204020204" pitchFamily="34" charset="-122"/>
                <a:ea typeface="微软雅黑" panose="020B0503020204020204" pitchFamily="34" charset="-122"/>
              </a:rPr>
              <a:t>15</a:t>
            </a:r>
            <a:r>
              <a:rPr lang="zh-CN" altLang="en-US" dirty="0">
                <a:latin typeface="微软雅黑" panose="020B0503020204020204" pitchFamily="34" charset="-122"/>
                <a:ea typeface="微软雅黑" panose="020B0503020204020204" pitchFamily="34" charset="-122"/>
              </a:rPr>
              <a:t>分）</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③报道的信息量（</a:t>
            </a:r>
            <a:r>
              <a:rPr lang="en-US" altLang="zh-CN" dirty="0">
                <a:latin typeface="微软雅黑" panose="020B0503020204020204" pitchFamily="34" charset="-122"/>
                <a:ea typeface="微软雅黑" panose="020B0503020204020204" pitchFamily="34" charset="-122"/>
              </a:rPr>
              <a:t>15</a:t>
            </a:r>
            <a:r>
              <a:rPr lang="zh-CN" altLang="en-US" dirty="0">
                <a:latin typeface="微软雅黑" panose="020B0503020204020204" pitchFamily="34" charset="-122"/>
                <a:ea typeface="微软雅黑" panose="020B0503020204020204" pitchFamily="34" charset="-122"/>
              </a:rPr>
              <a:t>分）</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④记者镜前表现的能力（</a:t>
            </a:r>
            <a:r>
              <a:rPr lang="en-US" altLang="zh-CN" dirty="0">
                <a:latin typeface="微软雅黑" panose="020B0503020204020204" pitchFamily="34" charset="-122"/>
                <a:ea typeface="微软雅黑" panose="020B0503020204020204" pitchFamily="34" charset="-122"/>
              </a:rPr>
              <a:t>15</a:t>
            </a:r>
            <a:r>
              <a:rPr lang="zh-CN" altLang="en-US" dirty="0">
                <a:latin typeface="微软雅黑" panose="020B0503020204020204" pitchFamily="34" charset="-122"/>
                <a:ea typeface="微软雅黑" panose="020B0503020204020204" pitchFamily="34" charset="-122"/>
              </a:rPr>
              <a:t>分）</a:t>
            </a:r>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⑤作品完成的速度（</a:t>
            </a: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分）若超出规定时间，每超出一分钟扣一分</a:t>
            </a:r>
            <a:endParaRPr lang="en-US" altLang="zh-CN"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）实验报告（</a:t>
            </a:r>
            <a:r>
              <a:rPr lang="en-US" altLang="zh-CN" dirty="0">
                <a:latin typeface="微软雅黑" panose="020B0503020204020204" pitchFamily="34" charset="-122"/>
                <a:ea typeface="微软雅黑" panose="020B0503020204020204" pitchFamily="34" charset="-122"/>
              </a:rPr>
              <a:t>20</a:t>
            </a:r>
            <a:r>
              <a:rPr lang="zh-CN" altLang="en-US" dirty="0">
                <a:latin typeface="微软雅黑" panose="020B0503020204020204" pitchFamily="34" charset="-122"/>
                <a:ea typeface="微软雅黑" panose="020B0503020204020204" pitchFamily="34" charset="-122"/>
              </a:rPr>
              <a:t>分）：实验的目的、知识点、实验操作步骤、实验的结果和结论、注意事项、对实验的评价和建议等。</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ppt_x"/>
                                          </p:val>
                                        </p:tav>
                                        <p:tav tm="100000">
                                          <p:val>
                                            <p:strVal val="#ppt_x"/>
                                          </p:val>
                                        </p:tav>
                                      </p:tavLst>
                                    </p:anim>
                                    <p:anim calcmode="lin" valueType="num">
                                      <p:cBhvr additive="base">
                                        <p:cTn id="8" dur="500" fill="hold"/>
                                        <p:tgtEl>
                                          <p:spTgt spid="276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1826141"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考核要求</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grpSp>
        <p:nvGrpSpPr>
          <p:cNvPr id="3" name="组合 2"/>
          <p:cNvGrpSpPr/>
          <p:nvPr/>
        </p:nvGrpSpPr>
        <p:grpSpPr>
          <a:xfrm>
            <a:off x="205105" y="2286635"/>
            <a:ext cx="11861800" cy="3006090"/>
            <a:chOff x="323" y="3601"/>
            <a:chExt cx="18680" cy="4734"/>
          </a:xfrm>
        </p:grpSpPr>
        <p:pic>
          <p:nvPicPr>
            <p:cNvPr id="9" name="图片 8"/>
            <p:cNvPicPr>
              <a:picLocks noChangeAspect="1"/>
            </p:cNvPicPr>
            <p:nvPr>
              <p:custDataLst>
                <p:tags r:id="rId1"/>
              </p:custDataLst>
            </p:nvPr>
          </p:nvPicPr>
          <p:blipFill>
            <a:blip r:embed="rId2"/>
            <a:stretch>
              <a:fillRect/>
            </a:stretch>
          </p:blipFill>
          <p:spPr>
            <a:xfrm>
              <a:off x="349" y="3601"/>
              <a:ext cx="18655" cy="4734"/>
            </a:xfrm>
            <a:prstGeom prst="rect">
              <a:avLst/>
            </a:prstGeom>
          </p:spPr>
        </p:pic>
        <p:cxnSp>
          <p:nvCxnSpPr>
            <p:cNvPr id="2" name="直接连接符 1"/>
            <p:cNvCxnSpPr/>
            <p:nvPr/>
          </p:nvCxnSpPr>
          <p:spPr>
            <a:xfrm flipH="1">
              <a:off x="323" y="3627"/>
              <a:ext cx="24" cy="4708"/>
            </a:xfrm>
            <a:prstGeom prst="line">
              <a:avLst/>
            </a:prstGeom>
            <a:solidFill>
              <a:schemeClr val="accent1"/>
            </a:solidFill>
            <a:ln w="9525" cap="flat" cmpd="sng" algn="ctr">
              <a:solidFill>
                <a:schemeClr val="tx1"/>
              </a:solidFill>
              <a:prstDash val="solid"/>
              <a:round/>
              <a:headEnd type="none" w="med" len="med"/>
              <a:tailEnd type="none" w="med" len="med"/>
            </a:ln>
          </p:spPr>
        </p:cxnSp>
      </p:gr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3467616"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实验教学项目特色</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cxnSp>
        <p:nvCxnSpPr>
          <p:cNvPr id="27653" name="直接连接符 12"/>
          <p:cNvCxnSpPr>
            <a:cxnSpLocks noChangeShapeType="1"/>
          </p:cNvCxnSpPr>
          <p:nvPr/>
        </p:nvCxnSpPr>
        <p:spPr bwMode="auto">
          <a:xfrm>
            <a:off x="6335713" y="1685723"/>
            <a:ext cx="0" cy="4147797"/>
          </a:xfrm>
          <a:prstGeom prst="line">
            <a:avLst/>
          </a:prstGeom>
          <a:noFill/>
          <a:ln w="9525">
            <a:solidFill>
              <a:srgbClr val="A6A6A6"/>
            </a:solidFill>
            <a:round/>
          </a:ln>
        </p:spPr>
      </p:cxnSp>
      <p:sp>
        <p:nvSpPr>
          <p:cNvPr id="11" name="文本框 10"/>
          <p:cNvSpPr txBox="1"/>
          <p:nvPr/>
        </p:nvSpPr>
        <p:spPr>
          <a:xfrm>
            <a:off x="6817144" y="1806182"/>
            <a:ext cx="4613852" cy="2400657"/>
          </a:xfrm>
          <a:prstGeom prst="rect">
            <a:avLst/>
          </a:prstGeom>
          <a:noFill/>
        </p:spPr>
        <p:txBody>
          <a:bodyPr wrap="square">
            <a:spAutoFit/>
          </a:bodyPr>
          <a:lstStyle/>
          <a:p>
            <a:pPr fontAlgn="auto">
              <a:spcBef>
                <a:spcPts val="0"/>
              </a:spcBef>
              <a:spcAft>
                <a:spcPts val="0"/>
              </a:spcAft>
              <a:buFontTx/>
              <a:buNone/>
            </a:pPr>
            <a:r>
              <a:rPr lang="zh-CN" altLang="en-US" sz="2000" b="1" dirty="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2</a:t>
            </a:r>
            <a:r>
              <a:rPr lang="zh-CN" altLang="en-US" sz="2000" b="1" dirty="0">
                <a:solidFill>
                  <a:prstClr val="black"/>
                </a:solidFill>
                <a:latin typeface="微软雅黑" panose="020B0503020204020204" pitchFamily="34" charset="-122"/>
                <a:ea typeface="微软雅黑" panose="020B0503020204020204" pitchFamily="34" charset="-122"/>
              </a:rPr>
              <a:t>）教学方法创新：</a:t>
            </a:r>
            <a:endParaRPr lang="en-US" altLang="zh-CN" sz="2000" b="1"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endParaRPr lang="zh-CN" altLang="en-US" sz="2000" b="1"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r>
              <a:rPr lang="zh-CN" altLang="en-US" sz="2000" dirty="0">
                <a:solidFill>
                  <a:prstClr val="black"/>
                </a:solidFill>
                <a:latin typeface="微软雅黑" panose="020B0503020204020204" pitchFamily="34" charset="-122"/>
                <a:ea typeface="微软雅黑" panose="020B0503020204020204" pitchFamily="34" charset="-122"/>
              </a:rPr>
              <a:t>       </a:t>
            </a:r>
            <a:r>
              <a:rPr lang="zh-CN" altLang="en-US" dirty="0">
                <a:solidFill>
                  <a:prstClr val="black"/>
                </a:solidFill>
                <a:latin typeface="微软雅黑" panose="020B0503020204020204" pitchFamily="34" charset="-122"/>
                <a:ea typeface="微软雅黑" panose="020B0503020204020204" pitchFamily="34" charset="-122"/>
              </a:rPr>
              <a:t>本项目采用以学生为本的沉浸式、互动式、研讨式和自我反思式教学模式，通过自主预习与学习、合作、探求、反思的学习方法，在虚拟仿真环境中，调动学生的主观能动性和学习积极性，全面锻炼学生的采写编能力和创新能力。</a:t>
            </a:r>
            <a:endParaRPr lang="zh-CN" altLang="en-US"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744836" y="1805949"/>
            <a:ext cx="5350056" cy="4031873"/>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）实验方案必要性及先进性：</a:t>
            </a:r>
            <a:endParaRPr lang="en-US" altLang="zh-CN" sz="2000" b="1" dirty="0">
              <a:latin typeface="微软雅黑" panose="020B0503020204020204" pitchFamily="34" charset="-122"/>
              <a:ea typeface="微软雅黑" panose="020B0503020204020204" pitchFamily="34" charset="-122"/>
            </a:endParaRPr>
          </a:p>
          <a:p>
            <a:endParaRPr lang="zh-CN" altLang="en-US" sz="2000"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随着媒介技术的不断发展，带来了传媒生态的变革，对高等教育的学科建设和人才培养提供便利的同时，也提出了更高的要求，传统的新闻教学模式已不能满足社会对于新型传媒人才的需求。面对突发事件，新闻记者有义务深入现场，为观众带来最新的新闻资讯。虚拟仿真技术，可为学生提供较为逼真的事故现场，学生在虚拟现场中可通过观察体验获得素材，可选择现场报道地点，可回看报道效果，可进行作品分析与反思，通过一系列的“攻关”，获得交通事故融合报道的相关知识和技能，新闻策划、新闻敏感、新闻采写、新闻摄像、镜前采访、融合报道等能力得到充分的训练。</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ppt_x"/>
                                          </p:val>
                                        </p:tav>
                                        <p:tav tm="100000">
                                          <p:val>
                                            <p:strVal val="#ppt_x"/>
                                          </p:val>
                                        </p:tav>
                                      </p:tavLst>
                                    </p:anim>
                                    <p:anim calcmode="lin" valueType="num">
                                      <p:cBhvr additive="base">
                                        <p:cTn id="8" dur="500" fill="hold"/>
                                        <p:tgtEl>
                                          <p:spTgt spid="276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11"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3467616"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实验教学项目特色</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cxnSp>
        <p:nvCxnSpPr>
          <p:cNvPr id="27653" name="直接连接符 12"/>
          <p:cNvCxnSpPr>
            <a:cxnSpLocks noChangeShapeType="1"/>
          </p:cNvCxnSpPr>
          <p:nvPr/>
        </p:nvCxnSpPr>
        <p:spPr bwMode="auto">
          <a:xfrm>
            <a:off x="6335713" y="1685723"/>
            <a:ext cx="0" cy="3847232"/>
          </a:xfrm>
          <a:prstGeom prst="line">
            <a:avLst/>
          </a:prstGeom>
          <a:noFill/>
          <a:ln w="9525">
            <a:solidFill>
              <a:srgbClr val="A6A6A6"/>
            </a:solidFill>
            <a:round/>
          </a:ln>
        </p:spPr>
      </p:cxnSp>
      <p:sp>
        <p:nvSpPr>
          <p:cNvPr id="11" name="文本框 10"/>
          <p:cNvSpPr txBox="1"/>
          <p:nvPr/>
        </p:nvSpPr>
        <p:spPr>
          <a:xfrm>
            <a:off x="6817359" y="1931944"/>
            <a:ext cx="4673962" cy="3508653"/>
          </a:xfrm>
          <a:prstGeom prst="rect">
            <a:avLst/>
          </a:prstGeom>
          <a:noFill/>
        </p:spPr>
        <p:txBody>
          <a:bodyPr wrap="square">
            <a:spAutoFit/>
          </a:bodyPr>
          <a:lstStyle/>
          <a:p>
            <a:pPr fontAlgn="auto">
              <a:spcBef>
                <a:spcPts val="0"/>
              </a:spcBef>
              <a:spcAft>
                <a:spcPts val="0"/>
              </a:spcAft>
              <a:buFontTx/>
              <a:buNone/>
            </a:pPr>
            <a:r>
              <a:rPr lang="zh-CN" altLang="en-US" sz="2000" b="1" dirty="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4</a:t>
            </a:r>
            <a:r>
              <a:rPr lang="zh-CN" altLang="en-US" sz="2000" b="1" dirty="0">
                <a:solidFill>
                  <a:prstClr val="black"/>
                </a:solidFill>
                <a:latin typeface="微软雅黑" panose="020B0503020204020204" pitchFamily="34" charset="-122"/>
                <a:ea typeface="微软雅黑" panose="020B0503020204020204" pitchFamily="34" charset="-122"/>
              </a:rPr>
              <a:t>）对传统教学的延伸与拓展</a:t>
            </a:r>
            <a:r>
              <a:rPr lang="en-US" altLang="zh-CN" sz="2000" b="1" dirty="0">
                <a:solidFill>
                  <a:prstClr val="black"/>
                </a:solidFill>
                <a:latin typeface="微软雅黑" panose="020B0503020204020204" pitchFamily="34" charset="-122"/>
                <a:ea typeface="微软雅黑" panose="020B0503020204020204" pitchFamily="34" charset="-122"/>
              </a:rPr>
              <a:t>:</a:t>
            </a:r>
            <a:endParaRPr lang="en-US" altLang="zh-CN" sz="2000" b="1"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endParaRPr lang="en-US" altLang="zh-CN" sz="2000" b="1"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r>
              <a:rPr lang="en-US" altLang="zh-CN" sz="2000" b="1" dirty="0">
                <a:solidFill>
                  <a:prstClr val="black"/>
                </a:solidFill>
                <a:latin typeface="微软雅黑" panose="020B0503020204020204" pitchFamily="34" charset="-122"/>
                <a:ea typeface="微软雅黑" panose="020B0503020204020204" pitchFamily="34" charset="-122"/>
              </a:rPr>
              <a:t>      </a:t>
            </a:r>
            <a:r>
              <a:rPr lang="zh-CN" altLang="en-US" dirty="0">
                <a:solidFill>
                  <a:prstClr val="black"/>
                </a:solidFill>
                <a:latin typeface="微软雅黑" panose="020B0503020204020204" pitchFamily="34" charset="-122"/>
                <a:ea typeface="微软雅黑" panose="020B0503020204020204" pitchFamily="34" charset="-122"/>
              </a:rPr>
              <a:t>本实验改变传统的教学模式、方式和方法，让学生在沉浸式虚拟仿真环境中，提高实训教学的效率和质量。</a:t>
            </a:r>
            <a:endParaRPr lang="en-US" altLang="zh-CN"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r>
              <a:rPr lang="zh-CN" altLang="en-US" dirty="0">
                <a:solidFill>
                  <a:prstClr val="black"/>
                </a:solidFill>
                <a:latin typeface="微软雅黑" panose="020B0503020204020204" pitchFamily="34" charset="-122"/>
                <a:ea typeface="微软雅黑" panose="020B0503020204020204" pitchFamily="34" charset="-122"/>
              </a:rPr>
              <a:t>       同时，本项目可对学生报道时间进行测量与控制。在时间压力下，培养学生限时完成学习的能力，为今后的媒体工作打下坚实的基础。</a:t>
            </a:r>
            <a:endParaRPr lang="zh-CN" altLang="en-US"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r>
              <a:rPr lang="zh-CN" altLang="en-US" dirty="0">
                <a:solidFill>
                  <a:prstClr val="black"/>
                </a:solidFill>
                <a:latin typeface="微软雅黑" panose="020B0503020204020204" pitchFamily="34" charset="-122"/>
                <a:ea typeface="微软雅黑" panose="020B0503020204020204" pitchFamily="34" charset="-122"/>
              </a:rPr>
              <a:t>       再次，本项目不仅可用于高校教学，同时可研发在线平台，可为新闻媒体机构或企事业宣传部门人才进行在线培训。</a:t>
            </a:r>
            <a:endParaRPr lang="zh-CN" altLang="en-US"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806056" y="1931656"/>
            <a:ext cx="5350056" cy="2123658"/>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）评价体系创新：</a:t>
            </a:r>
            <a:endParaRPr lang="en-US" altLang="zh-CN" sz="2000" b="1" dirty="0">
              <a:latin typeface="微软雅黑" panose="020B0503020204020204" pitchFamily="34" charset="-122"/>
              <a:ea typeface="微软雅黑" panose="020B0503020204020204" pitchFamily="34" charset="-122"/>
            </a:endParaRPr>
          </a:p>
          <a:p>
            <a:endParaRPr lang="zh-CN" altLang="en-US" sz="2000" b="1" dirty="0">
              <a:latin typeface="微软雅黑" panose="020B0503020204020204" pitchFamily="34" charset="-122"/>
              <a:ea typeface="微软雅黑" panose="020B0503020204020204" pitchFamily="34" charset="-122"/>
            </a:endParaRPr>
          </a:p>
          <a:p>
            <a:r>
              <a:rPr lang="zh-CN" altLang="en-US" sz="2000" b="1"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交通事故融合报道虚拟仿真系统可对参加实验学生的全过程进行记录，并能够随时进行实验指导，对于学生预习、学习、实验、互评等效果有较为完善的评价标准。评价结果可用于实验过程的改进，形成持续完善的机制，提高教学效果。</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5602" name="矩形 5"/>
          <p:cNvSpPr>
            <a:spLocks noChangeArrowheads="1"/>
          </p:cNvSpPr>
          <p:nvPr/>
        </p:nvSpPr>
        <p:spPr bwMode="auto">
          <a:xfrm>
            <a:off x="0" y="5768975"/>
            <a:ext cx="12192000" cy="1084263"/>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5604" name="矩形 1"/>
          <p:cNvSpPr>
            <a:spLocks noChangeArrowheads="1"/>
          </p:cNvSpPr>
          <p:nvPr/>
        </p:nvSpPr>
        <p:spPr bwMode="auto">
          <a:xfrm>
            <a:off x="450047" y="997328"/>
            <a:ext cx="6191560" cy="584775"/>
          </a:xfrm>
          <a:prstGeom prst="rect">
            <a:avLst/>
          </a:prstGeom>
          <a:noFill/>
          <a:ln w="9525">
            <a:noFill/>
            <a:miter lim="800000"/>
          </a:ln>
        </p:spPr>
        <p:txBody>
          <a:bodyPr wrap="squar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实验教学项目持续建设服务计划</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25605" name="KSO_Shape"/>
          <p:cNvSpPr>
            <a:spLocks noChangeArrowheads="1"/>
          </p:cNvSpPr>
          <p:nvPr/>
        </p:nvSpPr>
        <p:spPr bwMode="auto">
          <a:xfrm>
            <a:off x="565604" y="1905794"/>
            <a:ext cx="438150" cy="398462"/>
          </a:xfrm>
          <a:custGeom>
            <a:avLst/>
            <a:gdLst/>
            <a:ahLst/>
            <a:cxnLst>
              <a:cxn ang="0">
                <a:pos x="401435" y="1704263"/>
              </a:cxn>
              <a:cxn ang="0">
                <a:pos x="388742" y="1776994"/>
              </a:cxn>
              <a:cxn ang="0">
                <a:pos x="462047" y="1843374"/>
              </a:cxn>
              <a:cxn ang="0">
                <a:pos x="841586" y="1824317"/>
              </a:cxn>
              <a:cxn ang="0">
                <a:pos x="873638" y="1745552"/>
              </a:cxn>
              <a:cxn ang="0">
                <a:pos x="811122" y="1668691"/>
              </a:cxn>
              <a:cxn ang="0">
                <a:pos x="1629882" y="1507490"/>
              </a:cxn>
              <a:cxn ang="0">
                <a:pos x="1603511" y="1595755"/>
              </a:cxn>
              <a:cxn ang="0">
                <a:pos x="1926004" y="1639253"/>
              </a:cxn>
              <a:cxn ang="0">
                <a:pos x="1991138" y="1574800"/>
              </a:cxn>
              <a:cxn ang="0">
                <a:pos x="1940620" y="1498283"/>
              </a:cxn>
              <a:cxn ang="0">
                <a:pos x="1847773" y="624210"/>
              </a:cxn>
              <a:cxn ang="0">
                <a:pos x="1915188" y="697267"/>
              </a:cxn>
              <a:cxn ang="0">
                <a:pos x="1934585" y="806853"/>
              </a:cxn>
              <a:cxn ang="0">
                <a:pos x="1982284" y="866251"/>
              </a:cxn>
              <a:cxn ang="0">
                <a:pos x="1912962" y="1015224"/>
              </a:cxn>
              <a:cxn ang="0">
                <a:pos x="2044292" y="1107975"/>
              </a:cxn>
              <a:cxn ang="0">
                <a:pos x="1485900" y="1336675"/>
              </a:cxn>
              <a:cxn ang="0">
                <a:pos x="1552042" y="1099081"/>
              </a:cxn>
              <a:cxn ang="0">
                <a:pos x="1687506" y="1011095"/>
              </a:cxn>
              <a:cxn ang="0">
                <a:pos x="1613414" y="861487"/>
              </a:cxn>
              <a:cxn ang="0">
                <a:pos x="1655707" y="798594"/>
              </a:cxn>
              <a:cxn ang="0">
                <a:pos x="1677648" y="690597"/>
              </a:cxn>
              <a:cxn ang="0">
                <a:pos x="1747288" y="621352"/>
              </a:cxn>
              <a:cxn ang="0">
                <a:pos x="689024" y="577211"/>
              </a:cxn>
              <a:cxn ang="0">
                <a:pos x="775456" y="663541"/>
              </a:cxn>
              <a:cxn ang="0">
                <a:pos x="798970" y="793989"/>
              </a:cxn>
              <a:cxn ang="0">
                <a:pos x="764970" y="893649"/>
              </a:cxn>
              <a:cxn ang="0">
                <a:pos x="694426" y="958080"/>
              </a:cxn>
              <a:cxn ang="0">
                <a:pos x="856167" y="1106618"/>
              </a:cxn>
              <a:cxn ang="0">
                <a:pos x="985179" y="1252618"/>
              </a:cxn>
              <a:cxn ang="0">
                <a:pos x="269260" y="1265631"/>
              </a:cxn>
              <a:cxn ang="0">
                <a:pos x="392552" y="1114871"/>
              </a:cxn>
              <a:cxn ang="0">
                <a:pos x="571770" y="960619"/>
              </a:cxn>
              <a:cxn ang="0">
                <a:pos x="499638" y="899680"/>
              </a:cxn>
              <a:cxn ang="0">
                <a:pos x="462142" y="801923"/>
              </a:cxn>
              <a:cxn ang="0">
                <a:pos x="480890" y="672111"/>
              </a:cxn>
              <a:cxn ang="0">
                <a:pos x="564144" y="581020"/>
              </a:cxn>
              <a:cxn ang="0">
                <a:pos x="169459" y="162613"/>
              </a:cxn>
              <a:cxn ang="0">
                <a:pos x="161526" y="1463202"/>
              </a:cxn>
              <a:cxn ang="0">
                <a:pos x="239909" y="1559753"/>
              </a:cxn>
              <a:cxn ang="0">
                <a:pos x="1093554" y="1479082"/>
              </a:cxn>
              <a:cxn ang="0">
                <a:pos x="1094824" y="165789"/>
              </a:cxn>
              <a:cxn ang="0">
                <a:pos x="2169066" y="158114"/>
              </a:cxn>
              <a:cxn ang="0">
                <a:pos x="2258665" y="200659"/>
              </a:cxn>
              <a:cxn ang="0">
                <a:pos x="2300923" y="290512"/>
              </a:cxn>
              <a:cxn ang="0">
                <a:pos x="2271374" y="1607503"/>
              </a:cxn>
              <a:cxn ang="0">
                <a:pos x="2137611" y="1704023"/>
              </a:cxn>
              <a:cxn ang="0">
                <a:pos x="1495801" y="1710690"/>
              </a:cxn>
              <a:cxn ang="0">
                <a:pos x="1437657" y="1376998"/>
              </a:cxn>
              <a:cxn ang="0">
                <a:pos x="2122360" y="1401763"/>
              </a:cxn>
              <a:cxn ang="0">
                <a:pos x="2174785" y="1315085"/>
              </a:cxn>
              <a:cxn ang="0">
                <a:pos x="1085621" y="317"/>
              </a:cxn>
              <a:cxn ang="0">
                <a:pos x="1199863" y="47640"/>
              </a:cxn>
              <a:cxn ang="0">
                <a:pos x="1258254" y="156261"/>
              </a:cxn>
              <a:cxn ang="0">
                <a:pos x="1229376" y="1792239"/>
              </a:cxn>
              <a:cxn ang="0">
                <a:pos x="1072927" y="1919599"/>
              </a:cxn>
              <a:cxn ang="0">
                <a:pos x="242765" y="1932938"/>
              </a:cxn>
              <a:cxn ang="0">
                <a:pos x="55534" y="1829399"/>
              </a:cxn>
              <a:cxn ang="0">
                <a:pos x="0" y="184210"/>
              </a:cxn>
              <a:cxn ang="0">
                <a:pos x="41889" y="67014"/>
              </a:cxn>
              <a:cxn ang="0">
                <a:pos x="146928" y="3494"/>
              </a:cxn>
            </a:cxnLst>
            <a:rect l="0" t="0" r="r" b="b"/>
            <a:pathLst>
              <a:path w="2301876" h="1941513">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2B2A2A"/>
          </a:solidFill>
          <a:ln w="9525">
            <a:noFill/>
            <a:round/>
          </a:ln>
        </p:spPr>
        <p:txBody>
          <a:bodyPr/>
          <a:lstStyle/>
          <a:p>
            <a:endParaRPr lang="zh-CN" altLang="en-US"/>
          </a:p>
        </p:txBody>
      </p:sp>
      <p:sp>
        <p:nvSpPr>
          <p:cNvPr id="25611" name="TextBox 31"/>
          <p:cNvSpPr txBox="1">
            <a:spLocks noChangeArrowheads="1"/>
          </p:cNvSpPr>
          <p:nvPr/>
        </p:nvSpPr>
        <p:spPr bwMode="auto">
          <a:xfrm>
            <a:off x="1226839" y="1750785"/>
            <a:ext cx="10159105" cy="2657972"/>
          </a:xfrm>
          <a:prstGeom prst="rect">
            <a:avLst/>
          </a:prstGeom>
          <a:noFill/>
          <a:ln w="9525">
            <a:noFill/>
            <a:miter lim="800000"/>
          </a:ln>
        </p:spPr>
        <p:txBody>
          <a:bodyPr wrap="square">
            <a:spAutoFit/>
          </a:bodyPr>
          <a:lstStyle/>
          <a:p>
            <a:pPr>
              <a:lnSpc>
                <a:spcPct val="130000"/>
              </a:lnSpc>
            </a:pPr>
            <a:r>
              <a:rPr lang="zh-CN" altLang="en-US" sz="2000" b="1" dirty="0">
                <a:latin typeface="微软雅黑" panose="020B0503020204020204" pitchFamily="34" charset="-122"/>
                <a:ea typeface="微软雅黑" panose="020B0503020204020204" pitchFamily="34" charset="-122"/>
                <a:sym typeface="Calibri" panose="020F0502020204030204" pitchFamily="34" charset="0"/>
              </a:rPr>
              <a:t>持续建设与更新：</a:t>
            </a:r>
            <a:endParaRPr lang="en-US" altLang="zh-CN" sz="2000" b="1" dirty="0">
              <a:latin typeface="微软雅黑" panose="020B0503020204020204" pitchFamily="34" charset="-122"/>
              <a:ea typeface="微软雅黑" panose="020B0503020204020204" pitchFamily="34" charset="-122"/>
              <a:sym typeface="Calibri" panose="020F0502020204030204" pitchFamily="34" charset="0"/>
            </a:endParaRPr>
          </a:p>
          <a:p>
            <a:pPr>
              <a:lnSpc>
                <a:spcPct val="130000"/>
              </a:lnSpc>
            </a:pPr>
            <a:endParaRPr lang="zh-CN" altLang="en-US" sz="2000" dirty="0">
              <a:latin typeface="微软雅黑" panose="020B0503020204020204" pitchFamily="34" charset="-122"/>
              <a:ea typeface="微软雅黑" panose="020B0503020204020204" pitchFamily="34" charset="-122"/>
              <a:sym typeface="Calibri" panose="020F0502020204030204" pitchFamily="34" charset="0"/>
            </a:endParaRPr>
          </a:p>
          <a:p>
            <a:pPr>
              <a:lnSpc>
                <a:spcPct val="130000"/>
              </a:lnSpc>
            </a:pPr>
            <a:r>
              <a:rPr lang="zh-CN" altLang="en-US" dirty="0">
                <a:latin typeface="微软雅黑" panose="020B0503020204020204" pitchFamily="34" charset="-122"/>
                <a:ea typeface="微软雅黑" panose="020B0503020204020204" pitchFamily="34" charset="-122"/>
                <a:sym typeface="Calibri" panose="020F0502020204030204" pitchFamily="34" charset="0"/>
              </a:rPr>
              <a:t>     ①持续加大系统和实验开发的力度，不断更新软硬件，开发更多突发性事件现场模型，满足多种现场的实践教学需求。</a:t>
            </a:r>
            <a:endParaRPr lang="en-US" altLang="zh-CN" dirty="0">
              <a:latin typeface="微软雅黑" panose="020B0503020204020204" pitchFamily="34" charset="-122"/>
              <a:ea typeface="微软雅黑" panose="020B0503020204020204" pitchFamily="34" charset="-122"/>
              <a:sym typeface="Calibri" panose="020F0502020204030204" pitchFamily="34" charset="0"/>
            </a:endParaRPr>
          </a:p>
          <a:p>
            <a:pPr>
              <a:lnSpc>
                <a:spcPct val="130000"/>
              </a:lnSpc>
            </a:pP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a:lnSpc>
                <a:spcPct val="130000"/>
              </a:lnSpc>
            </a:pPr>
            <a:r>
              <a:rPr lang="zh-CN" altLang="en-US" dirty="0">
                <a:latin typeface="微软雅黑" panose="020B0503020204020204" pitchFamily="34" charset="-122"/>
                <a:ea typeface="微软雅黑" panose="020B0503020204020204" pitchFamily="34" charset="-122"/>
                <a:sym typeface="Calibri" panose="020F0502020204030204" pitchFamily="34" charset="0"/>
              </a:rPr>
              <a:t>     ②加大虚拟仿真课程的开发，建立新闻实验教学体系，帮助学生理解新闻采编和融合新闻报道实验课程的相关理论和方法。</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 calcmode="lin" valueType="num">
                                      <p:cBhvr additive="base">
                                        <p:cTn id="7" dur="500" fill="hold"/>
                                        <p:tgtEl>
                                          <p:spTgt spid="25604"/>
                                        </p:tgtEl>
                                        <p:attrNameLst>
                                          <p:attrName>ppt_x</p:attrName>
                                        </p:attrNameLst>
                                      </p:cBhvr>
                                      <p:tavLst>
                                        <p:tav tm="0">
                                          <p:val>
                                            <p:strVal val="#ppt_x"/>
                                          </p:val>
                                        </p:tav>
                                        <p:tav tm="100000">
                                          <p:val>
                                            <p:strVal val="#ppt_x"/>
                                          </p:val>
                                        </p:tav>
                                      </p:tavLst>
                                    </p:anim>
                                    <p:anim calcmode="lin" valueType="num">
                                      <p:cBhvr additive="base">
                                        <p:cTn id="8" dur="500" fill="hold"/>
                                        <p:tgtEl>
                                          <p:spTgt spid="2560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5"/>
                                        </p:tgtEl>
                                        <p:attrNameLst>
                                          <p:attrName>style.visibility</p:attrName>
                                        </p:attrNameLst>
                                      </p:cBhvr>
                                      <p:to>
                                        <p:strVal val="visible"/>
                                      </p:to>
                                    </p:set>
                                    <p:anim calcmode="lin" valueType="num">
                                      <p:cBhvr additive="base">
                                        <p:cTn id="13" dur="500" fill="hold"/>
                                        <p:tgtEl>
                                          <p:spTgt spid="25605"/>
                                        </p:tgtEl>
                                        <p:attrNameLst>
                                          <p:attrName>ppt_x</p:attrName>
                                        </p:attrNameLst>
                                      </p:cBhvr>
                                      <p:tavLst>
                                        <p:tav tm="0">
                                          <p:val>
                                            <p:strVal val="#ppt_x"/>
                                          </p:val>
                                        </p:tav>
                                        <p:tav tm="100000">
                                          <p:val>
                                            <p:strVal val="#ppt_x"/>
                                          </p:val>
                                        </p:tav>
                                      </p:tavLst>
                                    </p:anim>
                                    <p:anim calcmode="lin" valueType="num">
                                      <p:cBhvr additive="base">
                                        <p:cTn id="14" dur="500" fill="hold"/>
                                        <p:tgtEl>
                                          <p:spTgt spid="2560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5611"/>
                                        </p:tgtEl>
                                        <p:attrNameLst>
                                          <p:attrName>style.visibility</p:attrName>
                                        </p:attrNameLst>
                                      </p:cBhvr>
                                      <p:to>
                                        <p:strVal val="visible"/>
                                      </p:to>
                                    </p:set>
                                    <p:anim calcmode="lin" valueType="num">
                                      <p:cBhvr additive="base">
                                        <p:cTn id="17" dur="500" fill="hold"/>
                                        <p:tgtEl>
                                          <p:spTgt spid="25611"/>
                                        </p:tgtEl>
                                        <p:attrNameLst>
                                          <p:attrName>ppt_x</p:attrName>
                                        </p:attrNameLst>
                                      </p:cBhvr>
                                      <p:tavLst>
                                        <p:tav tm="0">
                                          <p:val>
                                            <p:strVal val="#ppt_x"/>
                                          </p:val>
                                        </p:tav>
                                        <p:tav tm="100000">
                                          <p:val>
                                            <p:strVal val="#ppt_x"/>
                                          </p:val>
                                        </p:tav>
                                      </p:tavLst>
                                    </p:anim>
                                    <p:anim calcmode="lin" valueType="num">
                                      <p:cBhvr additive="base">
                                        <p:cTn id="18" dur="500" fill="hold"/>
                                        <p:tgtEl>
                                          <p:spTgt spid="256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P spid="25605" grpId="0" animBg="1"/>
      <p:bldP spid="256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5602" name="矩形 5"/>
          <p:cNvSpPr>
            <a:spLocks noChangeArrowheads="1"/>
          </p:cNvSpPr>
          <p:nvPr/>
        </p:nvSpPr>
        <p:spPr bwMode="auto">
          <a:xfrm>
            <a:off x="0" y="5768975"/>
            <a:ext cx="12192000" cy="1084263"/>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5604" name="矩形 1"/>
          <p:cNvSpPr>
            <a:spLocks noChangeArrowheads="1"/>
          </p:cNvSpPr>
          <p:nvPr/>
        </p:nvSpPr>
        <p:spPr bwMode="auto">
          <a:xfrm>
            <a:off x="445378" y="835316"/>
            <a:ext cx="6191560" cy="584775"/>
          </a:xfrm>
          <a:prstGeom prst="rect">
            <a:avLst/>
          </a:prstGeom>
          <a:noFill/>
          <a:ln w="9525">
            <a:noFill/>
            <a:miter lim="800000"/>
          </a:ln>
        </p:spPr>
        <p:txBody>
          <a:bodyPr wrap="squar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实验教学项目持续建设服务计划</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25608" name="KSO_Shape"/>
          <p:cNvSpPr>
            <a:spLocks noChangeArrowheads="1"/>
          </p:cNvSpPr>
          <p:nvPr/>
        </p:nvSpPr>
        <p:spPr bwMode="auto">
          <a:xfrm>
            <a:off x="646512" y="3849725"/>
            <a:ext cx="319088" cy="295275"/>
          </a:xfrm>
          <a:custGeom>
            <a:avLst/>
            <a:gdLst/>
            <a:ahLst/>
            <a:cxnLst>
              <a:cxn ang="0">
                <a:pos x="5654" y="530"/>
              </a:cxn>
              <a:cxn ang="0">
                <a:pos x="5803" y="702"/>
              </a:cxn>
              <a:cxn ang="0">
                <a:pos x="5824" y="3877"/>
              </a:cxn>
              <a:cxn ang="0">
                <a:pos x="5710" y="4076"/>
              </a:cxn>
              <a:cxn ang="0">
                <a:pos x="5500" y="4171"/>
              </a:cxn>
              <a:cxn ang="0">
                <a:pos x="194" y="4127"/>
              </a:cxn>
              <a:cxn ang="0">
                <a:pos x="36" y="3962"/>
              </a:cxn>
              <a:cxn ang="0">
                <a:pos x="4" y="790"/>
              </a:cxn>
              <a:cxn ang="0">
                <a:pos x="108" y="585"/>
              </a:cxn>
              <a:cxn ang="0">
                <a:pos x="313" y="480"/>
              </a:cxn>
              <a:cxn ang="0">
                <a:pos x="3910" y="1734"/>
              </a:cxn>
              <a:cxn ang="0">
                <a:pos x="3512" y="1936"/>
              </a:cxn>
              <a:cxn ang="0">
                <a:pos x="3309" y="2334"/>
              </a:cxn>
              <a:cxn ang="0">
                <a:pos x="3388" y="2784"/>
              </a:cxn>
              <a:cxn ang="0">
                <a:pos x="3708" y="3089"/>
              </a:cxn>
              <a:cxn ang="0">
                <a:pos x="4163" y="3145"/>
              </a:cxn>
              <a:cxn ang="0">
                <a:pos x="4550" y="2924"/>
              </a:cxn>
              <a:cxn ang="0">
                <a:pos x="4733" y="2517"/>
              </a:cxn>
              <a:cxn ang="0">
                <a:pos x="4633" y="2071"/>
              </a:cxn>
              <a:cxn ang="0">
                <a:pos x="4298" y="1782"/>
              </a:cxn>
              <a:cxn ang="0">
                <a:pos x="1375" y="838"/>
              </a:cxn>
              <a:cxn ang="0">
                <a:pos x="3800" y="1020"/>
              </a:cxn>
              <a:cxn ang="0">
                <a:pos x="3364" y="1161"/>
              </a:cxn>
              <a:cxn ang="0">
                <a:pos x="3001" y="1425"/>
              </a:cxn>
              <a:cxn ang="0">
                <a:pos x="2737" y="1788"/>
              </a:cxn>
              <a:cxn ang="0">
                <a:pos x="2596" y="2223"/>
              </a:cxn>
              <a:cxn ang="0">
                <a:pos x="2601" y="2697"/>
              </a:cxn>
              <a:cxn ang="0">
                <a:pos x="2753" y="3128"/>
              </a:cxn>
              <a:cxn ang="0">
                <a:pos x="3026" y="3485"/>
              </a:cxn>
              <a:cxn ang="0">
                <a:pos x="3395" y="3740"/>
              </a:cxn>
              <a:cxn ang="0">
                <a:pos x="3835" y="3871"/>
              </a:cxn>
              <a:cxn ang="0">
                <a:pos x="4309" y="3853"/>
              </a:cxn>
              <a:cxn ang="0">
                <a:pos x="4736" y="3691"/>
              </a:cxn>
              <a:cxn ang="0">
                <a:pos x="5085" y="3410"/>
              </a:cxn>
              <a:cxn ang="0">
                <a:pos x="5331" y="3035"/>
              </a:cxn>
              <a:cxn ang="0">
                <a:pos x="5452" y="2590"/>
              </a:cxn>
              <a:cxn ang="0">
                <a:pos x="5422" y="2118"/>
              </a:cxn>
              <a:cxn ang="0">
                <a:pos x="5250" y="1696"/>
              </a:cxn>
              <a:cxn ang="0">
                <a:pos x="4961" y="1354"/>
              </a:cxn>
              <a:cxn ang="0">
                <a:pos x="4579" y="1117"/>
              </a:cxn>
              <a:cxn ang="0">
                <a:pos x="4130" y="1007"/>
              </a:cxn>
              <a:cxn ang="0">
                <a:pos x="4398" y="1546"/>
              </a:cxn>
              <a:cxn ang="0">
                <a:pos x="3775" y="1500"/>
              </a:cxn>
              <a:cxn ang="0">
                <a:pos x="3267" y="1823"/>
              </a:cxn>
              <a:cxn ang="0">
                <a:pos x="3046" y="2393"/>
              </a:cxn>
              <a:cxn ang="0">
                <a:pos x="3211" y="2987"/>
              </a:cxn>
              <a:cxn ang="0">
                <a:pos x="3684" y="3358"/>
              </a:cxn>
              <a:cxn ang="0">
                <a:pos x="4309" y="3373"/>
              </a:cxn>
              <a:cxn ang="0">
                <a:pos x="4800" y="3026"/>
              </a:cxn>
              <a:cxn ang="0">
                <a:pos x="4993" y="2443"/>
              </a:cxn>
              <a:cxn ang="0">
                <a:pos x="4800" y="1860"/>
              </a:cxn>
              <a:cxn ang="0">
                <a:pos x="4208" y="1996"/>
              </a:cxn>
              <a:cxn ang="0">
                <a:pos x="3898" y="1974"/>
              </a:cxn>
              <a:cxn ang="0">
                <a:pos x="3645" y="2134"/>
              </a:cxn>
              <a:cxn ang="0">
                <a:pos x="3534" y="2417"/>
              </a:cxn>
              <a:cxn ang="0">
                <a:pos x="3617" y="2714"/>
              </a:cxn>
              <a:cxn ang="0">
                <a:pos x="3852" y="2898"/>
              </a:cxn>
              <a:cxn ang="0">
                <a:pos x="4163" y="2906"/>
              </a:cxn>
              <a:cxn ang="0">
                <a:pos x="4407" y="2733"/>
              </a:cxn>
              <a:cxn ang="0">
                <a:pos x="4504" y="2443"/>
              </a:cxn>
              <a:cxn ang="0">
                <a:pos x="4407" y="2152"/>
              </a:cxn>
            </a:cxnLst>
            <a:rect l="0" t="0" r="r" b="b"/>
            <a:pathLst>
              <a:path w="5832" h="4173">
                <a:moveTo>
                  <a:pt x="370" y="477"/>
                </a:moveTo>
                <a:lnTo>
                  <a:pt x="5462" y="477"/>
                </a:lnTo>
                <a:lnTo>
                  <a:pt x="5481" y="477"/>
                </a:lnTo>
                <a:lnTo>
                  <a:pt x="5500" y="478"/>
                </a:lnTo>
                <a:lnTo>
                  <a:pt x="5518" y="480"/>
                </a:lnTo>
                <a:lnTo>
                  <a:pt x="5537" y="484"/>
                </a:lnTo>
                <a:lnTo>
                  <a:pt x="5554" y="488"/>
                </a:lnTo>
                <a:lnTo>
                  <a:pt x="5571" y="494"/>
                </a:lnTo>
                <a:lnTo>
                  <a:pt x="5589" y="499"/>
                </a:lnTo>
                <a:lnTo>
                  <a:pt x="5606" y="506"/>
                </a:lnTo>
                <a:lnTo>
                  <a:pt x="5622" y="513"/>
                </a:lnTo>
                <a:lnTo>
                  <a:pt x="5638" y="521"/>
                </a:lnTo>
                <a:lnTo>
                  <a:pt x="5654" y="530"/>
                </a:lnTo>
                <a:lnTo>
                  <a:pt x="5668" y="539"/>
                </a:lnTo>
                <a:lnTo>
                  <a:pt x="5683" y="550"/>
                </a:lnTo>
                <a:lnTo>
                  <a:pt x="5697" y="562"/>
                </a:lnTo>
                <a:lnTo>
                  <a:pt x="5710" y="573"/>
                </a:lnTo>
                <a:lnTo>
                  <a:pt x="5723" y="585"/>
                </a:lnTo>
                <a:lnTo>
                  <a:pt x="5735" y="598"/>
                </a:lnTo>
                <a:lnTo>
                  <a:pt x="5747" y="612"/>
                </a:lnTo>
                <a:lnTo>
                  <a:pt x="5758" y="625"/>
                </a:lnTo>
                <a:lnTo>
                  <a:pt x="5768" y="640"/>
                </a:lnTo>
                <a:lnTo>
                  <a:pt x="5778" y="655"/>
                </a:lnTo>
                <a:lnTo>
                  <a:pt x="5787" y="670"/>
                </a:lnTo>
                <a:lnTo>
                  <a:pt x="5795" y="686"/>
                </a:lnTo>
                <a:lnTo>
                  <a:pt x="5803" y="702"/>
                </a:lnTo>
                <a:lnTo>
                  <a:pt x="5810" y="720"/>
                </a:lnTo>
                <a:lnTo>
                  <a:pt x="5815" y="737"/>
                </a:lnTo>
                <a:lnTo>
                  <a:pt x="5820" y="754"/>
                </a:lnTo>
                <a:lnTo>
                  <a:pt x="5824" y="772"/>
                </a:lnTo>
                <a:lnTo>
                  <a:pt x="5828" y="790"/>
                </a:lnTo>
                <a:lnTo>
                  <a:pt x="5830" y="808"/>
                </a:lnTo>
                <a:lnTo>
                  <a:pt x="5831" y="827"/>
                </a:lnTo>
                <a:lnTo>
                  <a:pt x="5832" y="846"/>
                </a:lnTo>
                <a:lnTo>
                  <a:pt x="5832" y="3803"/>
                </a:lnTo>
                <a:lnTo>
                  <a:pt x="5831" y="3822"/>
                </a:lnTo>
                <a:lnTo>
                  <a:pt x="5830" y="3841"/>
                </a:lnTo>
                <a:lnTo>
                  <a:pt x="5828" y="3858"/>
                </a:lnTo>
                <a:lnTo>
                  <a:pt x="5824" y="3877"/>
                </a:lnTo>
                <a:lnTo>
                  <a:pt x="5820" y="3895"/>
                </a:lnTo>
                <a:lnTo>
                  <a:pt x="5815" y="3912"/>
                </a:lnTo>
                <a:lnTo>
                  <a:pt x="5810" y="3930"/>
                </a:lnTo>
                <a:lnTo>
                  <a:pt x="5803" y="3947"/>
                </a:lnTo>
                <a:lnTo>
                  <a:pt x="5795" y="3962"/>
                </a:lnTo>
                <a:lnTo>
                  <a:pt x="5787" y="3979"/>
                </a:lnTo>
                <a:lnTo>
                  <a:pt x="5778" y="3994"/>
                </a:lnTo>
                <a:lnTo>
                  <a:pt x="5768" y="4009"/>
                </a:lnTo>
                <a:lnTo>
                  <a:pt x="5758" y="4023"/>
                </a:lnTo>
                <a:lnTo>
                  <a:pt x="5747" y="4038"/>
                </a:lnTo>
                <a:lnTo>
                  <a:pt x="5735" y="4051"/>
                </a:lnTo>
                <a:lnTo>
                  <a:pt x="5723" y="4064"/>
                </a:lnTo>
                <a:lnTo>
                  <a:pt x="5710" y="4076"/>
                </a:lnTo>
                <a:lnTo>
                  <a:pt x="5697" y="4088"/>
                </a:lnTo>
                <a:lnTo>
                  <a:pt x="5683" y="4098"/>
                </a:lnTo>
                <a:lnTo>
                  <a:pt x="5668" y="4109"/>
                </a:lnTo>
                <a:lnTo>
                  <a:pt x="5654" y="4118"/>
                </a:lnTo>
                <a:lnTo>
                  <a:pt x="5638" y="4127"/>
                </a:lnTo>
                <a:lnTo>
                  <a:pt x="5622" y="4136"/>
                </a:lnTo>
                <a:lnTo>
                  <a:pt x="5606" y="4143"/>
                </a:lnTo>
                <a:lnTo>
                  <a:pt x="5589" y="4149"/>
                </a:lnTo>
                <a:lnTo>
                  <a:pt x="5571" y="4156"/>
                </a:lnTo>
                <a:lnTo>
                  <a:pt x="5554" y="4160"/>
                </a:lnTo>
                <a:lnTo>
                  <a:pt x="5537" y="4165"/>
                </a:lnTo>
                <a:lnTo>
                  <a:pt x="5518" y="4168"/>
                </a:lnTo>
                <a:lnTo>
                  <a:pt x="5500" y="4171"/>
                </a:lnTo>
                <a:lnTo>
                  <a:pt x="5481" y="4172"/>
                </a:lnTo>
                <a:lnTo>
                  <a:pt x="5462" y="4173"/>
                </a:lnTo>
                <a:lnTo>
                  <a:pt x="370" y="4173"/>
                </a:lnTo>
                <a:lnTo>
                  <a:pt x="351" y="4172"/>
                </a:lnTo>
                <a:lnTo>
                  <a:pt x="332" y="4171"/>
                </a:lnTo>
                <a:lnTo>
                  <a:pt x="313" y="4168"/>
                </a:lnTo>
                <a:lnTo>
                  <a:pt x="295" y="4165"/>
                </a:lnTo>
                <a:lnTo>
                  <a:pt x="277" y="4160"/>
                </a:lnTo>
                <a:lnTo>
                  <a:pt x="259" y="4156"/>
                </a:lnTo>
                <a:lnTo>
                  <a:pt x="243" y="4149"/>
                </a:lnTo>
                <a:lnTo>
                  <a:pt x="226" y="4143"/>
                </a:lnTo>
                <a:lnTo>
                  <a:pt x="209" y="4136"/>
                </a:lnTo>
                <a:lnTo>
                  <a:pt x="194" y="4127"/>
                </a:lnTo>
                <a:lnTo>
                  <a:pt x="178" y="4118"/>
                </a:lnTo>
                <a:lnTo>
                  <a:pt x="162" y="4109"/>
                </a:lnTo>
                <a:lnTo>
                  <a:pt x="148" y="4098"/>
                </a:lnTo>
                <a:lnTo>
                  <a:pt x="134" y="4088"/>
                </a:lnTo>
                <a:lnTo>
                  <a:pt x="121" y="4076"/>
                </a:lnTo>
                <a:lnTo>
                  <a:pt x="108" y="4064"/>
                </a:lnTo>
                <a:lnTo>
                  <a:pt x="95" y="4051"/>
                </a:lnTo>
                <a:lnTo>
                  <a:pt x="84" y="4038"/>
                </a:lnTo>
                <a:lnTo>
                  <a:pt x="73" y="4023"/>
                </a:lnTo>
                <a:lnTo>
                  <a:pt x="63" y="4009"/>
                </a:lnTo>
                <a:lnTo>
                  <a:pt x="53" y="3994"/>
                </a:lnTo>
                <a:lnTo>
                  <a:pt x="44" y="3979"/>
                </a:lnTo>
                <a:lnTo>
                  <a:pt x="36" y="3962"/>
                </a:lnTo>
                <a:lnTo>
                  <a:pt x="29" y="3947"/>
                </a:lnTo>
                <a:lnTo>
                  <a:pt x="22" y="3930"/>
                </a:lnTo>
                <a:lnTo>
                  <a:pt x="16" y="3912"/>
                </a:lnTo>
                <a:lnTo>
                  <a:pt x="11" y="3895"/>
                </a:lnTo>
                <a:lnTo>
                  <a:pt x="7" y="3877"/>
                </a:lnTo>
                <a:lnTo>
                  <a:pt x="4" y="3858"/>
                </a:lnTo>
                <a:lnTo>
                  <a:pt x="2" y="3841"/>
                </a:lnTo>
                <a:lnTo>
                  <a:pt x="0" y="3822"/>
                </a:lnTo>
                <a:lnTo>
                  <a:pt x="0" y="3803"/>
                </a:lnTo>
                <a:lnTo>
                  <a:pt x="0" y="846"/>
                </a:lnTo>
                <a:lnTo>
                  <a:pt x="0" y="827"/>
                </a:lnTo>
                <a:lnTo>
                  <a:pt x="2" y="808"/>
                </a:lnTo>
                <a:lnTo>
                  <a:pt x="4" y="790"/>
                </a:lnTo>
                <a:lnTo>
                  <a:pt x="7" y="772"/>
                </a:lnTo>
                <a:lnTo>
                  <a:pt x="11" y="754"/>
                </a:lnTo>
                <a:lnTo>
                  <a:pt x="16" y="737"/>
                </a:lnTo>
                <a:lnTo>
                  <a:pt x="22" y="720"/>
                </a:lnTo>
                <a:lnTo>
                  <a:pt x="29" y="702"/>
                </a:lnTo>
                <a:lnTo>
                  <a:pt x="36" y="686"/>
                </a:lnTo>
                <a:lnTo>
                  <a:pt x="44" y="670"/>
                </a:lnTo>
                <a:lnTo>
                  <a:pt x="53" y="655"/>
                </a:lnTo>
                <a:lnTo>
                  <a:pt x="63" y="640"/>
                </a:lnTo>
                <a:lnTo>
                  <a:pt x="73" y="625"/>
                </a:lnTo>
                <a:lnTo>
                  <a:pt x="84" y="612"/>
                </a:lnTo>
                <a:lnTo>
                  <a:pt x="95" y="598"/>
                </a:lnTo>
                <a:lnTo>
                  <a:pt x="108" y="585"/>
                </a:lnTo>
                <a:lnTo>
                  <a:pt x="121" y="573"/>
                </a:lnTo>
                <a:lnTo>
                  <a:pt x="134" y="562"/>
                </a:lnTo>
                <a:lnTo>
                  <a:pt x="148" y="550"/>
                </a:lnTo>
                <a:lnTo>
                  <a:pt x="162" y="539"/>
                </a:lnTo>
                <a:lnTo>
                  <a:pt x="178" y="530"/>
                </a:lnTo>
                <a:lnTo>
                  <a:pt x="194" y="521"/>
                </a:lnTo>
                <a:lnTo>
                  <a:pt x="209" y="513"/>
                </a:lnTo>
                <a:lnTo>
                  <a:pt x="226" y="506"/>
                </a:lnTo>
                <a:lnTo>
                  <a:pt x="243" y="499"/>
                </a:lnTo>
                <a:lnTo>
                  <a:pt x="259" y="494"/>
                </a:lnTo>
                <a:lnTo>
                  <a:pt x="277" y="488"/>
                </a:lnTo>
                <a:lnTo>
                  <a:pt x="295" y="484"/>
                </a:lnTo>
                <a:lnTo>
                  <a:pt x="313" y="480"/>
                </a:lnTo>
                <a:lnTo>
                  <a:pt x="332" y="478"/>
                </a:lnTo>
                <a:lnTo>
                  <a:pt x="351" y="477"/>
                </a:lnTo>
                <a:lnTo>
                  <a:pt x="370" y="477"/>
                </a:lnTo>
                <a:close/>
                <a:moveTo>
                  <a:pt x="542" y="0"/>
                </a:moveTo>
                <a:lnTo>
                  <a:pt x="1703" y="0"/>
                </a:lnTo>
                <a:lnTo>
                  <a:pt x="1703" y="350"/>
                </a:lnTo>
                <a:lnTo>
                  <a:pt x="542" y="350"/>
                </a:lnTo>
                <a:lnTo>
                  <a:pt x="542" y="0"/>
                </a:lnTo>
                <a:close/>
                <a:moveTo>
                  <a:pt x="4019" y="1725"/>
                </a:moveTo>
                <a:lnTo>
                  <a:pt x="4019" y="1725"/>
                </a:lnTo>
                <a:lnTo>
                  <a:pt x="3983" y="1726"/>
                </a:lnTo>
                <a:lnTo>
                  <a:pt x="3946" y="1729"/>
                </a:lnTo>
                <a:lnTo>
                  <a:pt x="3910" y="1734"/>
                </a:lnTo>
                <a:lnTo>
                  <a:pt x="3874" y="1740"/>
                </a:lnTo>
                <a:lnTo>
                  <a:pt x="3840" y="1747"/>
                </a:lnTo>
                <a:lnTo>
                  <a:pt x="3806" y="1758"/>
                </a:lnTo>
                <a:lnTo>
                  <a:pt x="3773" y="1769"/>
                </a:lnTo>
                <a:lnTo>
                  <a:pt x="3740" y="1782"/>
                </a:lnTo>
                <a:lnTo>
                  <a:pt x="3708" y="1797"/>
                </a:lnTo>
                <a:lnTo>
                  <a:pt x="3677" y="1812"/>
                </a:lnTo>
                <a:lnTo>
                  <a:pt x="3647" y="1829"/>
                </a:lnTo>
                <a:lnTo>
                  <a:pt x="3618" y="1848"/>
                </a:lnTo>
                <a:lnTo>
                  <a:pt x="3590" y="1868"/>
                </a:lnTo>
                <a:lnTo>
                  <a:pt x="3563" y="1889"/>
                </a:lnTo>
                <a:lnTo>
                  <a:pt x="3537" y="1911"/>
                </a:lnTo>
                <a:lnTo>
                  <a:pt x="3512" y="1936"/>
                </a:lnTo>
                <a:lnTo>
                  <a:pt x="3488" y="1960"/>
                </a:lnTo>
                <a:lnTo>
                  <a:pt x="3465" y="1987"/>
                </a:lnTo>
                <a:lnTo>
                  <a:pt x="3444" y="2014"/>
                </a:lnTo>
                <a:lnTo>
                  <a:pt x="3424" y="2042"/>
                </a:lnTo>
                <a:lnTo>
                  <a:pt x="3405" y="2071"/>
                </a:lnTo>
                <a:lnTo>
                  <a:pt x="3388" y="2101"/>
                </a:lnTo>
                <a:lnTo>
                  <a:pt x="3372" y="2132"/>
                </a:lnTo>
                <a:lnTo>
                  <a:pt x="3358" y="2164"/>
                </a:lnTo>
                <a:lnTo>
                  <a:pt x="3345" y="2197"/>
                </a:lnTo>
                <a:lnTo>
                  <a:pt x="3334" y="2230"/>
                </a:lnTo>
                <a:lnTo>
                  <a:pt x="3324" y="2264"/>
                </a:lnTo>
                <a:lnTo>
                  <a:pt x="3316" y="2298"/>
                </a:lnTo>
                <a:lnTo>
                  <a:pt x="3309" y="2334"/>
                </a:lnTo>
                <a:lnTo>
                  <a:pt x="3305" y="2369"/>
                </a:lnTo>
                <a:lnTo>
                  <a:pt x="3303" y="2406"/>
                </a:lnTo>
                <a:lnTo>
                  <a:pt x="3302" y="2443"/>
                </a:lnTo>
                <a:lnTo>
                  <a:pt x="3303" y="2480"/>
                </a:lnTo>
                <a:lnTo>
                  <a:pt x="3305" y="2517"/>
                </a:lnTo>
                <a:lnTo>
                  <a:pt x="3309" y="2552"/>
                </a:lnTo>
                <a:lnTo>
                  <a:pt x="3316" y="2587"/>
                </a:lnTo>
                <a:lnTo>
                  <a:pt x="3324" y="2622"/>
                </a:lnTo>
                <a:lnTo>
                  <a:pt x="3334" y="2656"/>
                </a:lnTo>
                <a:lnTo>
                  <a:pt x="3345" y="2689"/>
                </a:lnTo>
                <a:lnTo>
                  <a:pt x="3358" y="2722"/>
                </a:lnTo>
                <a:lnTo>
                  <a:pt x="3372" y="2754"/>
                </a:lnTo>
                <a:lnTo>
                  <a:pt x="3388" y="2784"/>
                </a:lnTo>
                <a:lnTo>
                  <a:pt x="3405" y="2814"/>
                </a:lnTo>
                <a:lnTo>
                  <a:pt x="3424" y="2843"/>
                </a:lnTo>
                <a:lnTo>
                  <a:pt x="3444" y="2872"/>
                </a:lnTo>
                <a:lnTo>
                  <a:pt x="3465" y="2899"/>
                </a:lnTo>
                <a:lnTo>
                  <a:pt x="3488" y="2924"/>
                </a:lnTo>
                <a:lnTo>
                  <a:pt x="3512" y="2950"/>
                </a:lnTo>
                <a:lnTo>
                  <a:pt x="3537" y="2973"/>
                </a:lnTo>
                <a:lnTo>
                  <a:pt x="3563" y="2997"/>
                </a:lnTo>
                <a:lnTo>
                  <a:pt x="3590" y="3018"/>
                </a:lnTo>
                <a:lnTo>
                  <a:pt x="3618" y="3038"/>
                </a:lnTo>
                <a:lnTo>
                  <a:pt x="3647" y="3056"/>
                </a:lnTo>
                <a:lnTo>
                  <a:pt x="3677" y="3074"/>
                </a:lnTo>
                <a:lnTo>
                  <a:pt x="3708" y="3089"/>
                </a:lnTo>
                <a:lnTo>
                  <a:pt x="3740" y="3104"/>
                </a:lnTo>
                <a:lnTo>
                  <a:pt x="3773" y="3117"/>
                </a:lnTo>
                <a:lnTo>
                  <a:pt x="3806" y="3128"/>
                </a:lnTo>
                <a:lnTo>
                  <a:pt x="3840" y="3137"/>
                </a:lnTo>
                <a:lnTo>
                  <a:pt x="3874" y="3145"/>
                </a:lnTo>
                <a:lnTo>
                  <a:pt x="3910" y="3152"/>
                </a:lnTo>
                <a:lnTo>
                  <a:pt x="3946" y="3156"/>
                </a:lnTo>
                <a:lnTo>
                  <a:pt x="3983" y="3160"/>
                </a:lnTo>
                <a:lnTo>
                  <a:pt x="4019" y="3161"/>
                </a:lnTo>
                <a:lnTo>
                  <a:pt x="4056" y="3160"/>
                </a:lnTo>
                <a:lnTo>
                  <a:pt x="4092" y="3156"/>
                </a:lnTo>
                <a:lnTo>
                  <a:pt x="4129" y="3152"/>
                </a:lnTo>
                <a:lnTo>
                  <a:pt x="4163" y="3145"/>
                </a:lnTo>
                <a:lnTo>
                  <a:pt x="4198" y="3137"/>
                </a:lnTo>
                <a:lnTo>
                  <a:pt x="4232" y="3128"/>
                </a:lnTo>
                <a:lnTo>
                  <a:pt x="4266" y="3117"/>
                </a:lnTo>
                <a:lnTo>
                  <a:pt x="4298" y="3104"/>
                </a:lnTo>
                <a:lnTo>
                  <a:pt x="4329" y="3089"/>
                </a:lnTo>
                <a:lnTo>
                  <a:pt x="4361" y="3074"/>
                </a:lnTo>
                <a:lnTo>
                  <a:pt x="4391" y="3056"/>
                </a:lnTo>
                <a:lnTo>
                  <a:pt x="4420" y="3038"/>
                </a:lnTo>
                <a:lnTo>
                  <a:pt x="4447" y="3018"/>
                </a:lnTo>
                <a:lnTo>
                  <a:pt x="4475" y="2997"/>
                </a:lnTo>
                <a:lnTo>
                  <a:pt x="4501" y="2973"/>
                </a:lnTo>
                <a:lnTo>
                  <a:pt x="4527" y="2950"/>
                </a:lnTo>
                <a:lnTo>
                  <a:pt x="4550" y="2924"/>
                </a:lnTo>
                <a:lnTo>
                  <a:pt x="4572" y="2899"/>
                </a:lnTo>
                <a:lnTo>
                  <a:pt x="4595" y="2872"/>
                </a:lnTo>
                <a:lnTo>
                  <a:pt x="4614" y="2843"/>
                </a:lnTo>
                <a:lnTo>
                  <a:pt x="4633" y="2814"/>
                </a:lnTo>
                <a:lnTo>
                  <a:pt x="4650" y="2784"/>
                </a:lnTo>
                <a:lnTo>
                  <a:pt x="4666" y="2754"/>
                </a:lnTo>
                <a:lnTo>
                  <a:pt x="4680" y="2722"/>
                </a:lnTo>
                <a:lnTo>
                  <a:pt x="4693" y="2689"/>
                </a:lnTo>
                <a:lnTo>
                  <a:pt x="4705" y="2656"/>
                </a:lnTo>
                <a:lnTo>
                  <a:pt x="4714" y="2622"/>
                </a:lnTo>
                <a:lnTo>
                  <a:pt x="4722" y="2587"/>
                </a:lnTo>
                <a:lnTo>
                  <a:pt x="4728" y="2552"/>
                </a:lnTo>
                <a:lnTo>
                  <a:pt x="4733" y="2517"/>
                </a:lnTo>
                <a:lnTo>
                  <a:pt x="4736" y="2480"/>
                </a:lnTo>
                <a:lnTo>
                  <a:pt x="4736" y="2443"/>
                </a:lnTo>
                <a:lnTo>
                  <a:pt x="4736" y="2406"/>
                </a:lnTo>
                <a:lnTo>
                  <a:pt x="4733" y="2369"/>
                </a:lnTo>
                <a:lnTo>
                  <a:pt x="4728" y="2334"/>
                </a:lnTo>
                <a:lnTo>
                  <a:pt x="4722" y="2298"/>
                </a:lnTo>
                <a:lnTo>
                  <a:pt x="4714" y="2264"/>
                </a:lnTo>
                <a:lnTo>
                  <a:pt x="4705" y="2230"/>
                </a:lnTo>
                <a:lnTo>
                  <a:pt x="4693" y="2197"/>
                </a:lnTo>
                <a:lnTo>
                  <a:pt x="4680" y="2164"/>
                </a:lnTo>
                <a:lnTo>
                  <a:pt x="4666" y="2132"/>
                </a:lnTo>
                <a:lnTo>
                  <a:pt x="4650" y="2101"/>
                </a:lnTo>
                <a:lnTo>
                  <a:pt x="4633" y="2071"/>
                </a:lnTo>
                <a:lnTo>
                  <a:pt x="4614" y="2042"/>
                </a:lnTo>
                <a:lnTo>
                  <a:pt x="4595" y="2014"/>
                </a:lnTo>
                <a:lnTo>
                  <a:pt x="4572" y="1987"/>
                </a:lnTo>
                <a:lnTo>
                  <a:pt x="4550" y="1960"/>
                </a:lnTo>
                <a:lnTo>
                  <a:pt x="4527" y="1936"/>
                </a:lnTo>
                <a:lnTo>
                  <a:pt x="4501" y="1911"/>
                </a:lnTo>
                <a:lnTo>
                  <a:pt x="4475" y="1889"/>
                </a:lnTo>
                <a:lnTo>
                  <a:pt x="4447" y="1868"/>
                </a:lnTo>
                <a:lnTo>
                  <a:pt x="4420" y="1848"/>
                </a:lnTo>
                <a:lnTo>
                  <a:pt x="4391" y="1829"/>
                </a:lnTo>
                <a:lnTo>
                  <a:pt x="4361" y="1812"/>
                </a:lnTo>
                <a:lnTo>
                  <a:pt x="4329" y="1797"/>
                </a:lnTo>
                <a:lnTo>
                  <a:pt x="4298" y="1782"/>
                </a:lnTo>
                <a:lnTo>
                  <a:pt x="4266" y="1769"/>
                </a:lnTo>
                <a:lnTo>
                  <a:pt x="4232" y="1758"/>
                </a:lnTo>
                <a:lnTo>
                  <a:pt x="4198" y="1747"/>
                </a:lnTo>
                <a:lnTo>
                  <a:pt x="4163" y="1740"/>
                </a:lnTo>
                <a:lnTo>
                  <a:pt x="4129" y="1734"/>
                </a:lnTo>
                <a:lnTo>
                  <a:pt x="4092" y="1729"/>
                </a:lnTo>
                <a:lnTo>
                  <a:pt x="4056" y="1726"/>
                </a:lnTo>
                <a:lnTo>
                  <a:pt x="4019" y="1725"/>
                </a:lnTo>
                <a:close/>
                <a:moveTo>
                  <a:pt x="1375" y="838"/>
                </a:moveTo>
                <a:lnTo>
                  <a:pt x="1375" y="3754"/>
                </a:lnTo>
                <a:lnTo>
                  <a:pt x="1591" y="3754"/>
                </a:lnTo>
                <a:lnTo>
                  <a:pt x="1591" y="838"/>
                </a:lnTo>
                <a:lnTo>
                  <a:pt x="1375" y="838"/>
                </a:lnTo>
                <a:close/>
                <a:moveTo>
                  <a:pt x="1841" y="690"/>
                </a:moveTo>
                <a:lnTo>
                  <a:pt x="1841" y="1260"/>
                </a:lnTo>
                <a:lnTo>
                  <a:pt x="2899" y="1260"/>
                </a:lnTo>
                <a:lnTo>
                  <a:pt x="2899" y="690"/>
                </a:lnTo>
                <a:lnTo>
                  <a:pt x="1841" y="690"/>
                </a:lnTo>
                <a:close/>
                <a:moveTo>
                  <a:pt x="4019" y="1003"/>
                </a:moveTo>
                <a:lnTo>
                  <a:pt x="4019" y="1003"/>
                </a:lnTo>
                <a:lnTo>
                  <a:pt x="3982" y="1004"/>
                </a:lnTo>
                <a:lnTo>
                  <a:pt x="3945" y="1005"/>
                </a:lnTo>
                <a:lnTo>
                  <a:pt x="3908" y="1007"/>
                </a:lnTo>
                <a:lnTo>
                  <a:pt x="3872" y="1011"/>
                </a:lnTo>
                <a:lnTo>
                  <a:pt x="3835" y="1015"/>
                </a:lnTo>
                <a:lnTo>
                  <a:pt x="3800" y="1020"/>
                </a:lnTo>
                <a:lnTo>
                  <a:pt x="3764" y="1026"/>
                </a:lnTo>
                <a:lnTo>
                  <a:pt x="3728" y="1033"/>
                </a:lnTo>
                <a:lnTo>
                  <a:pt x="3694" y="1040"/>
                </a:lnTo>
                <a:lnTo>
                  <a:pt x="3659" y="1049"/>
                </a:lnTo>
                <a:lnTo>
                  <a:pt x="3625" y="1058"/>
                </a:lnTo>
                <a:lnTo>
                  <a:pt x="3591" y="1068"/>
                </a:lnTo>
                <a:lnTo>
                  <a:pt x="3558" y="1079"/>
                </a:lnTo>
                <a:lnTo>
                  <a:pt x="3524" y="1091"/>
                </a:lnTo>
                <a:lnTo>
                  <a:pt x="3491" y="1103"/>
                </a:lnTo>
                <a:lnTo>
                  <a:pt x="3459" y="1117"/>
                </a:lnTo>
                <a:lnTo>
                  <a:pt x="3426" y="1130"/>
                </a:lnTo>
                <a:lnTo>
                  <a:pt x="3395" y="1146"/>
                </a:lnTo>
                <a:lnTo>
                  <a:pt x="3364" y="1161"/>
                </a:lnTo>
                <a:lnTo>
                  <a:pt x="3333" y="1177"/>
                </a:lnTo>
                <a:lnTo>
                  <a:pt x="3303" y="1194"/>
                </a:lnTo>
                <a:lnTo>
                  <a:pt x="3273" y="1211"/>
                </a:lnTo>
                <a:lnTo>
                  <a:pt x="3244" y="1230"/>
                </a:lnTo>
                <a:lnTo>
                  <a:pt x="3215" y="1249"/>
                </a:lnTo>
                <a:lnTo>
                  <a:pt x="3186" y="1269"/>
                </a:lnTo>
                <a:lnTo>
                  <a:pt x="3158" y="1289"/>
                </a:lnTo>
                <a:lnTo>
                  <a:pt x="3130" y="1311"/>
                </a:lnTo>
                <a:lnTo>
                  <a:pt x="3103" y="1332"/>
                </a:lnTo>
                <a:lnTo>
                  <a:pt x="3077" y="1354"/>
                </a:lnTo>
                <a:lnTo>
                  <a:pt x="3051" y="1377"/>
                </a:lnTo>
                <a:lnTo>
                  <a:pt x="3026" y="1401"/>
                </a:lnTo>
                <a:lnTo>
                  <a:pt x="3001" y="1425"/>
                </a:lnTo>
                <a:lnTo>
                  <a:pt x="2977" y="1450"/>
                </a:lnTo>
                <a:lnTo>
                  <a:pt x="2954" y="1474"/>
                </a:lnTo>
                <a:lnTo>
                  <a:pt x="2930" y="1501"/>
                </a:lnTo>
                <a:lnTo>
                  <a:pt x="2908" y="1527"/>
                </a:lnTo>
                <a:lnTo>
                  <a:pt x="2887" y="1554"/>
                </a:lnTo>
                <a:lnTo>
                  <a:pt x="2866" y="1581"/>
                </a:lnTo>
                <a:lnTo>
                  <a:pt x="2844" y="1609"/>
                </a:lnTo>
                <a:lnTo>
                  <a:pt x="2826" y="1638"/>
                </a:lnTo>
                <a:lnTo>
                  <a:pt x="2807" y="1667"/>
                </a:lnTo>
                <a:lnTo>
                  <a:pt x="2788" y="1696"/>
                </a:lnTo>
                <a:lnTo>
                  <a:pt x="2770" y="1726"/>
                </a:lnTo>
                <a:lnTo>
                  <a:pt x="2753" y="1756"/>
                </a:lnTo>
                <a:lnTo>
                  <a:pt x="2737" y="1788"/>
                </a:lnTo>
                <a:lnTo>
                  <a:pt x="2722" y="1819"/>
                </a:lnTo>
                <a:lnTo>
                  <a:pt x="2706" y="1850"/>
                </a:lnTo>
                <a:lnTo>
                  <a:pt x="2693" y="1882"/>
                </a:lnTo>
                <a:lnTo>
                  <a:pt x="2679" y="1915"/>
                </a:lnTo>
                <a:lnTo>
                  <a:pt x="2667" y="1948"/>
                </a:lnTo>
                <a:lnTo>
                  <a:pt x="2655" y="1982"/>
                </a:lnTo>
                <a:lnTo>
                  <a:pt x="2644" y="2015"/>
                </a:lnTo>
                <a:lnTo>
                  <a:pt x="2634" y="2048"/>
                </a:lnTo>
                <a:lnTo>
                  <a:pt x="2625" y="2083"/>
                </a:lnTo>
                <a:lnTo>
                  <a:pt x="2616" y="2118"/>
                </a:lnTo>
                <a:lnTo>
                  <a:pt x="2609" y="2153"/>
                </a:lnTo>
                <a:lnTo>
                  <a:pt x="2601" y="2188"/>
                </a:lnTo>
                <a:lnTo>
                  <a:pt x="2596" y="2223"/>
                </a:lnTo>
                <a:lnTo>
                  <a:pt x="2591" y="2259"/>
                </a:lnTo>
                <a:lnTo>
                  <a:pt x="2587" y="2296"/>
                </a:lnTo>
                <a:lnTo>
                  <a:pt x="2584" y="2332"/>
                </a:lnTo>
                <a:lnTo>
                  <a:pt x="2581" y="2368"/>
                </a:lnTo>
                <a:lnTo>
                  <a:pt x="2580" y="2405"/>
                </a:lnTo>
                <a:lnTo>
                  <a:pt x="2579" y="2443"/>
                </a:lnTo>
                <a:lnTo>
                  <a:pt x="2580" y="2480"/>
                </a:lnTo>
                <a:lnTo>
                  <a:pt x="2581" y="2517"/>
                </a:lnTo>
                <a:lnTo>
                  <a:pt x="2584" y="2553"/>
                </a:lnTo>
                <a:lnTo>
                  <a:pt x="2587" y="2590"/>
                </a:lnTo>
                <a:lnTo>
                  <a:pt x="2591" y="2626"/>
                </a:lnTo>
                <a:lnTo>
                  <a:pt x="2596" y="2661"/>
                </a:lnTo>
                <a:lnTo>
                  <a:pt x="2601" y="2697"/>
                </a:lnTo>
                <a:lnTo>
                  <a:pt x="2609" y="2733"/>
                </a:lnTo>
                <a:lnTo>
                  <a:pt x="2616" y="2767"/>
                </a:lnTo>
                <a:lnTo>
                  <a:pt x="2625" y="2803"/>
                </a:lnTo>
                <a:lnTo>
                  <a:pt x="2634" y="2836"/>
                </a:lnTo>
                <a:lnTo>
                  <a:pt x="2644" y="2871"/>
                </a:lnTo>
                <a:lnTo>
                  <a:pt x="2655" y="2904"/>
                </a:lnTo>
                <a:lnTo>
                  <a:pt x="2667" y="2938"/>
                </a:lnTo>
                <a:lnTo>
                  <a:pt x="2679" y="2970"/>
                </a:lnTo>
                <a:lnTo>
                  <a:pt x="2693" y="3004"/>
                </a:lnTo>
                <a:lnTo>
                  <a:pt x="2706" y="3035"/>
                </a:lnTo>
                <a:lnTo>
                  <a:pt x="2722" y="3067"/>
                </a:lnTo>
                <a:lnTo>
                  <a:pt x="2737" y="3098"/>
                </a:lnTo>
                <a:lnTo>
                  <a:pt x="2753" y="3128"/>
                </a:lnTo>
                <a:lnTo>
                  <a:pt x="2770" y="3160"/>
                </a:lnTo>
                <a:lnTo>
                  <a:pt x="2788" y="3189"/>
                </a:lnTo>
                <a:lnTo>
                  <a:pt x="2807" y="3219"/>
                </a:lnTo>
                <a:lnTo>
                  <a:pt x="2826" y="3248"/>
                </a:lnTo>
                <a:lnTo>
                  <a:pt x="2844" y="3276"/>
                </a:lnTo>
                <a:lnTo>
                  <a:pt x="2866" y="3305"/>
                </a:lnTo>
                <a:lnTo>
                  <a:pt x="2887" y="3331"/>
                </a:lnTo>
                <a:lnTo>
                  <a:pt x="2908" y="3358"/>
                </a:lnTo>
                <a:lnTo>
                  <a:pt x="2930" y="3385"/>
                </a:lnTo>
                <a:lnTo>
                  <a:pt x="2954" y="3410"/>
                </a:lnTo>
                <a:lnTo>
                  <a:pt x="2977" y="3436"/>
                </a:lnTo>
                <a:lnTo>
                  <a:pt x="3001" y="3461"/>
                </a:lnTo>
                <a:lnTo>
                  <a:pt x="3026" y="3485"/>
                </a:lnTo>
                <a:lnTo>
                  <a:pt x="3051" y="3508"/>
                </a:lnTo>
                <a:lnTo>
                  <a:pt x="3077" y="3531"/>
                </a:lnTo>
                <a:lnTo>
                  <a:pt x="3103" y="3553"/>
                </a:lnTo>
                <a:lnTo>
                  <a:pt x="3130" y="3575"/>
                </a:lnTo>
                <a:lnTo>
                  <a:pt x="3158" y="3597"/>
                </a:lnTo>
                <a:lnTo>
                  <a:pt x="3186" y="3617"/>
                </a:lnTo>
                <a:lnTo>
                  <a:pt x="3215" y="3637"/>
                </a:lnTo>
                <a:lnTo>
                  <a:pt x="3244" y="3656"/>
                </a:lnTo>
                <a:lnTo>
                  <a:pt x="3273" y="3673"/>
                </a:lnTo>
                <a:lnTo>
                  <a:pt x="3303" y="3691"/>
                </a:lnTo>
                <a:lnTo>
                  <a:pt x="3333" y="3708"/>
                </a:lnTo>
                <a:lnTo>
                  <a:pt x="3364" y="3725"/>
                </a:lnTo>
                <a:lnTo>
                  <a:pt x="3395" y="3740"/>
                </a:lnTo>
                <a:lnTo>
                  <a:pt x="3426" y="3755"/>
                </a:lnTo>
                <a:lnTo>
                  <a:pt x="3459" y="3769"/>
                </a:lnTo>
                <a:lnTo>
                  <a:pt x="3491" y="3783"/>
                </a:lnTo>
                <a:lnTo>
                  <a:pt x="3524" y="3795"/>
                </a:lnTo>
                <a:lnTo>
                  <a:pt x="3558" y="3806"/>
                </a:lnTo>
                <a:lnTo>
                  <a:pt x="3591" y="3817"/>
                </a:lnTo>
                <a:lnTo>
                  <a:pt x="3625" y="3827"/>
                </a:lnTo>
                <a:lnTo>
                  <a:pt x="3659" y="3837"/>
                </a:lnTo>
                <a:lnTo>
                  <a:pt x="3694" y="3845"/>
                </a:lnTo>
                <a:lnTo>
                  <a:pt x="3728" y="3853"/>
                </a:lnTo>
                <a:lnTo>
                  <a:pt x="3764" y="3860"/>
                </a:lnTo>
                <a:lnTo>
                  <a:pt x="3800" y="3865"/>
                </a:lnTo>
                <a:lnTo>
                  <a:pt x="3835" y="3871"/>
                </a:lnTo>
                <a:lnTo>
                  <a:pt x="3872" y="3875"/>
                </a:lnTo>
                <a:lnTo>
                  <a:pt x="3908" y="3879"/>
                </a:lnTo>
                <a:lnTo>
                  <a:pt x="3945" y="3881"/>
                </a:lnTo>
                <a:lnTo>
                  <a:pt x="3982" y="3882"/>
                </a:lnTo>
                <a:lnTo>
                  <a:pt x="4019" y="3882"/>
                </a:lnTo>
                <a:lnTo>
                  <a:pt x="4056" y="3882"/>
                </a:lnTo>
                <a:lnTo>
                  <a:pt x="4093" y="3881"/>
                </a:lnTo>
                <a:lnTo>
                  <a:pt x="4130" y="3879"/>
                </a:lnTo>
                <a:lnTo>
                  <a:pt x="4167" y="3875"/>
                </a:lnTo>
                <a:lnTo>
                  <a:pt x="4202" y="3871"/>
                </a:lnTo>
                <a:lnTo>
                  <a:pt x="4238" y="3865"/>
                </a:lnTo>
                <a:lnTo>
                  <a:pt x="4274" y="3860"/>
                </a:lnTo>
                <a:lnTo>
                  <a:pt x="4309" y="3853"/>
                </a:lnTo>
                <a:lnTo>
                  <a:pt x="4344" y="3845"/>
                </a:lnTo>
                <a:lnTo>
                  <a:pt x="4378" y="3837"/>
                </a:lnTo>
                <a:lnTo>
                  <a:pt x="4413" y="3827"/>
                </a:lnTo>
                <a:lnTo>
                  <a:pt x="4447" y="3817"/>
                </a:lnTo>
                <a:lnTo>
                  <a:pt x="4481" y="3806"/>
                </a:lnTo>
                <a:lnTo>
                  <a:pt x="4514" y="3795"/>
                </a:lnTo>
                <a:lnTo>
                  <a:pt x="4547" y="3783"/>
                </a:lnTo>
                <a:lnTo>
                  <a:pt x="4579" y="3769"/>
                </a:lnTo>
                <a:lnTo>
                  <a:pt x="4611" y="3755"/>
                </a:lnTo>
                <a:lnTo>
                  <a:pt x="4644" y="3740"/>
                </a:lnTo>
                <a:lnTo>
                  <a:pt x="4675" y="3725"/>
                </a:lnTo>
                <a:lnTo>
                  <a:pt x="4705" y="3708"/>
                </a:lnTo>
                <a:lnTo>
                  <a:pt x="4736" y="3691"/>
                </a:lnTo>
                <a:lnTo>
                  <a:pt x="4765" y="3673"/>
                </a:lnTo>
                <a:lnTo>
                  <a:pt x="4795" y="3656"/>
                </a:lnTo>
                <a:lnTo>
                  <a:pt x="4824" y="3637"/>
                </a:lnTo>
                <a:lnTo>
                  <a:pt x="4852" y="3617"/>
                </a:lnTo>
                <a:lnTo>
                  <a:pt x="4880" y="3597"/>
                </a:lnTo>
                <a:lnTo>
                  <a:pt x="4908" y="3575"/>
                </a:lnTo>
                <a:lnTo>
                  <a:pt x="4935" y="3553"/>
                </a:lnTo>
                <a:lnTo>
                  <a:pt x="4961" y="3531"/>
                </a:lnTo>
                <a:lnTo>
                  <a:pt x="4987" y="3508"/>
                </a:lnTo>
                <a:lnTo>
                  <a:pt x="5013" y="3485"/>
                </a:lnTo>
                <a:lnTo>
                  <a:pt x="5037" y="3461"/>
                </a:lnTo>
                <a:lnTo>
                  <a:pt x="5061" y="3436"/>
                </a:lnTo>
                <a:lnTo>
                  <a:pt x="5085" y="3410"/>
                </a:lnTo>
                <a:lnTo>
                  <a:pt x="5107" y="3385"/>
                </a:lnTo>
                <a:lnTo>
                  <a:pt x="5130" y="3358"/>
                </a:lnTo>
                <a:lnTo>
                  <a:pt x="5152" y="3331"/>
                </a:lnTo>
                <a:lnTo>
                  <a:pt x="5173" y="3305"/>
                </a:lnTo>
                <a:lnTo>
                  <a:pt x="5193" y="3276"/>
                </a:lnTo>
                <a:lnTo>
                  <a:pt x="5213" y="3248"/>
                </a:lnTo>
                <a:lnTo>
                  <a:pt x="5232" y="3219"/>
                </a:lnTo>
                <a:lnTo>
                  <a:pt x="5250" y="3189"/>
                </a:lnTo>
                <a:lnTo>
                  <a:pt x="5268" y="3160"/>
                </a:lnTo>
                <a:lnTo>
                  <a:pt x="5285" y="3128"/>
                </a:lnTo>
                <a:lnTo>
                  <a:pt x="5301" y="3098"/>
                </a:lnTo>
                <a:lnTo>
                  <a:pt x="5317" y="3067"/>
                </a:lnTo>
                <a:lnTo>
                  <a:pt x="5331" y="3035"/>
                </a:lnTo>
                <a:lnTo>
                  <a:pt x="5346" y="3004"/>
                </a:lnTo>
                <a:lnTo>
                  <a:pt x="5359" y="2970"/>
                </a:lnTo>
                <a:lnTo>
                  <a:pt x="5372" y="2938"/>
                </a:lnTo>
                <a:lnTo>
                  <a:pt x="5383" y="2904"/>
                </a:lnTo>
                <a:lnTo>
                  <a:pt x="5394" y="2871"/>
                </a:lnTo>
                <a:lnTo>
                  <a:pt x="5404" y="2836"/>
                </a:lnTo>
                <a:lnTo>
                  <a:pt x="5414" y="2803"/>
                </a:lnTo>
                <a:lnTo>
                  <a:pt x="5422" y="2767"/>
                </a:lnTo>
                <a:lnTo>
                  <a:pt x="5430" y="2733"/>
                </a:lnTo>
                <a:lnTo>
                  <a:pt x="5436" y="2697"/>
                </a:lnTo>
                <a:lnTo>
                  <a:pt x="5442" y="2661"/>
                </a:lnTo>
                <a:lnTo>
                  <a:pt x="5447" y="2626"/>
                </a:lnTo>
                <a:lnTo>
                  <a:pt x="5452" y="2590"/>
                </a:lnTo>
                <a:lnTo>
                  <a:pt x="5454" y="2553"/>
                </a:lnTo>
                <a:lnTo>
                  <a:pt x="5457" y="2517"/>
                </a:lnTo>
                <a:lnTo>
                  <a:pt x="5459" y="2480"/>
                </a:lnTo>
                <a:lnTo>
                  <a:pt x="5459" y="2443"/>
                </a:lnTo>
                <a:lnTo>
                  <a:pt x="5459" y="2405"/>
                </a:lnTo>
                <a:lnTo>
                  <a:pt x="5457" y="2368"/>
                </a:lnTo>
                <a:lnTo>
                  <a:pt x="5454" y="2332"/>
                </a:lnTo>
                <a:lnTo>
                  <a:pt x="5452" y="2296"/>
                </a:lnTo>
                <a:lnTo>
                  <a:pt x="5447" y="2259"/>
                </a:lnTo>
                <a:lnTo>
                  <a:pt x="5442" y="2223"/>
                </a:lnTo>
                <a:lnTo>
                  <a:pt x="5436" y="2188"/>
                </a:lnTo>
                <a:lnTo>
                  <a:pt x="5430" y="2153"/>
                </a:lnTo>
                <a:lnTo>
                  <a:pt x="5422" y="2118"/>
                </a:lnTo>
                <a:lnTo>
                  <a:pt x="5414" y="2083"/>
                </a:lnTo>
                <a:lnTo>
                  <a:pt x="5404" y="2048"/>
                </a:lnTo>
                <a:lnTo>
                  <a:pt x="5394" y="2015"/>
                </a:lnTo>
                <a:lnTo>
                  <a:pt x="5383" y="1982"/>
                </a:lnTo>
                <a:lnTo>
                  <a:pt x="5372" y="1948"/>
                </a:lnTo>
                <a:lnTo>
                  <a:pt x="5359" y="1915"/>
                </a:lnTo>
                <a:lnTo>
                  <a:pt x="5346" y="1882"/>
                </a:lnTo>
                <a:lnTo>
                  <a:pt x="5331" y="1850"/>
                </a:lnTo>
                <a:lnTo>
                  <a:pt x="5317" y="1819"/>
                </a:lnTo>
                <a:lnTo>
                  <a:pt x="5301" y="1788"/>
                </a:lnTo>
                <a:lnTo>
                  <a:pt x="5285" y="1756"/>
                </a:lnTo>
                <a:lnTo>
                  <a:pt x="5268" y="1726"/>
                </a:lnTo>
                <a:lnTo>
                  <a:pt x="5250" y="1696"/>
                </a:lnTo>
                <a:lnTo>
                  <a:pt x="5232" y="1667"/>
                </a:lnTo>
                <a:lnTo>
                  <a:pt x="5213" y="1638"/>
                </a:lnTo>
                <a:lnTo>
                  <a:pt x="5193" y="1609"/>
                </a:lnTo>
                <a:lnTo>
                  <a:pt x="5173" y="1581"/>
                </a:lnTo>
                <a:lnTo>
                  <a:pt x="5152" y="1554"/>
                </a:lnTo>
                <a:lnTo>
                  <a:pt x="5130" y="1527"/>
                </a:lnTo>
                <a:lnTo>
                  <a:pt x="5107" y="1501"/>
                </a:lnTo>
                <a:lnTo>
                  <a:pt x="5085" y="1474"/>
                </a:lnTo>
                <a:lnTo>
                  <a:pt x="5061" y="1450"/>
                </a:lnTo>
                <a:lnTo>
                  <a:pt x="5037" y="1425"/>
                </a:lnTo>
                <a:lnTo>
                  <a:pt x="5013" y="1401"/>
                </a:lnTo>
                <a:lnTo>
                  <a:pt x="4987" y="1377"/>
                </a:lnTo>
                <a:lnTo>
                  <a:pt x="4961" y="1354"/>
                </a:lnTo>
                <a:lnTo>
                  <a:pt x="4935" y="1332"/>
                </a:lnTo>
                <a:lnTo>
                  <a:pt x="4908" y="1311"/>
                </a:lnTo>
                <a:lnTo>
                  <a:pt x="4880" y="1289"/>
                </a:lnTo>
                <a:lnTo>
                  <a:pt x="4852" y="1269"/>
                </a:lnTo>
                <a:lnTo>
                  <a:pt x="4824" y="1249"/>
                </a:lnTo>
                <a:lnTo>
                  <a:pt x="4795" y="1230"/>
                </a:lnTo>
                <a:lnTo>
                  <a:pt x="4765" y="1211"/>
                </a:lnTo>
                <a:lnTo>
                  <a:pt x="4736" y="1194"/>
                </a:lnTo>
                <a:lnTo>
                  <a:pt x="4705" y="1177"/>
                </a:lnTo>
                <a:lnTo>
                  <a:pt x="4675" y="1161"/>
                </a:lnTo>
                <a:lnTo>
                  <a:pt x="4644" y="1146"/>
                </a:lnTo>
                <a:lnTo>
                  <a:pt x="4611" y="1130"/>
                </a:lnTo>
                <a:lnTo>
                  <a:pt x="4579" y="1117"/>
                </a:lnTo>
                <a:lnTo>
                  <a:pt x="4547" y="1103"/>
                </a:lnTo>
                <a:lnTo>
                  <a:pt x="4514" y="1091"/>
                </a:lnTo>
                <a:lnTo>
                  <a:pt x="4481" y="1079"/>
                </a:lnTo>
                <a:lnTo>
                  <a:pt x="4447" y="1068"/>
                </a:lnTo>
                <a:lnTo>
                  <a:pt x="4413" y="1058"/>
                </a:lnTo>
                <a:lnTo>
                  <a:pt x="4378" y="1049"/>
                </a:lnTo>
                <a:lnTo>
                  <a:pt x="4344" y="1040"/>
                </a:lnTo>
                <a:lnTo>
                  <a:pt x="4309" y="1033"/>
                </a:lnTo>
                <a:lnTo>
                  <a:pt x="4274" y="1026"/>
                </a:lnTo>
                <a:lnTo>
                  <a:pt x="4238" y="1020"/>
                </a:lnTo>
                <a:lnTo>
                  <a:pt x="4202" y="1015"/>
                </a:lnTo>
                <a:lnTo>
                  <a:pt x="4167" y="1011"/>
                </a:lnTo>
                <a:lnTo>
                  <a:pt x="4130" y="1007"/>
                </a:lnTo>
                <a:lnTo>
                  <a:pt x="4093" y="1005"/>
                </a:lnTo>
                <a:lnTo>
                  <a:pt x="4056" y="1004"/>
                </a:lnTo>
                <a:lnTo>
                  <a:pt x="4019" y="1003"/>
                </a:lnTo>
                <a:close/>
                <a:moveTo>
                  <a:pt x="4708" y="1754"/>
                </a:moveTo>
                <a:lnTo>
                  <a:pt x="4708" y="1754"/>
                </a:lnTo>
                <a:lnTo>
                  <a:pt x="4674" y="1722"/>
                </a:lnTo>
                <a:lnTo>
                  <a:pt x="4639" y="1692"/>
                </a:lnTo>
                <a:lnTo>
                  <a:pt x="4602" y="1663"/>
                </a:lnTo>
                <a:lnTo>
                  <a:pt x="4563" y="1635"/>
                </a:lnTo>
                <a:lnTo>
                  <a:pt x="4524" y="1610"/>
                </a:lnTo>
                <a:lnTo>
                  <a:pt x="4483" y="1587"/>
                </a:lnTo>
                <a:lnTo>
                  <a:pt x="4442" y="1565"/>
                </a:lnTo>
                <a:lnTo>
                  <a:pt x="4398" y="1546"/>
                </a:lnTo>
                <a:lnTo>
                  <a:pt x="4354" y="1528"/>
                </a:lnTo>
                <a:lnTo>
                  <a:pt x="4309" y="1512"/>
                </a:lnTo>
                <a:lnTo>
                  <a:pt x="4262" y="1500"/>
                </a:lnTo>
                <a:lnTo>
                  <a:pt x="4216" y="1489"/>
                </a:lnTo>
                <a:lnTo>
                  <a:pt x="4168" y="1480"/>
                </a:lnTo>
                <a:lnTo>
                  <a:pt x="4119" y="1474"/>
                </a:lnTo>
                <a:lnTo>
                  <a:pt x="4070" y="1470"/>
                </a:lnTo>
                <a:lnTo>
                  <a:pt x="4019" y="1469"/>
                </a:lnTo>
                <a:lnTo>
                  <a:pt x="3969" y="1470"/>
                </a:lnTo>
                <a:lnTo>
                  <a:pt x="3919" y="1474"/>
                </a:lnTo>
                <a:lnTo>
                  <a:pt x="3871" y="1480"/>
                </a:lnTo>
                <a:lnTo>
                  <a:pt x="3823" y="1489"/>
                </a:lnTo>
                <a:lnTo>
                  <a:pt x="3775" y="1500"/>
                </a:lnTo>
                <a:lnTo>
                  <a:pt x="3730" y="1512"/>
                </a:lnTo>
                <a:lnTo>
                  <a:pt x="3684" y="1528"/>
                </a:lnTo>
                <a:lnTo>
                  <a:pt x="3640" y="1546"/>
                </a:lnTo>
                <a:lnTo>
                  <a:pt x="3597" y="1565"/>
                </a:lnTo>
                <a:lnTo>
                  <a:pt x="3555" y="1587"/>
                </a:lnTo>
                <a:lnTo>
                  <a:pt x="3514" y="1610"/>
                </a:lnTo>
                <a:lnTo>
                  <a:pt x="3474" y="1635"/>
                </a:lnTo>
                <a:lnTo>
                  <a:pt x="3436" y="1663"/>
                </a:lnTo>
                <a:lnTo>
                  <a:pt x="3400" y="1692"/>
                </a:lnTo>
                <a:lnTo>
                  <a:pt x="3364" y="1722"/>
                </a:lnTo>
                <a:lnTo>
                  <a:pt x="3330" y="1754"/>
                </a:lnTo>
                <a:lnTo>
                  <a:pt x="3298" y="1788"/>
                </a:lnTo>
                <a:lnTo>
                  <a:pt x="3267" y="1823"/>
                </a:lnTo>
                <a:lnTo>
                  <a:pt x="3239" y="1860"/>
                </a:lnTo>
                <a:lnTo>
                  <a:pt x="3211" y="1898"/>
                </a:lnTo>
                <a:lnTo>
                  <a:pt x="3186" y="1938"/>
                </a:lnTo>
                <a:lnTo>
                  <a:pt x="3162" y="1978"/>
                </a:lnTo>
                <a:lnTo>
                  <a:pt x="3141" y="2021"/>
                </a:lnTo>
                <a:lnTo>
                  <a:pt x="3122" y="2064"/>
                </a:lnTo>
                <a:lnTo>
                  <a:pt x="3104" y="2107"/>
                </a:lnTo>
                <a:lnTo>
                  <a:pt x="3089" y="2153"/>
                </a:lnTo>
                <a:lnTo>
                  <a:pt x="3075" y="2199"/>
                </a:lnTo>
                <a:lnTo>
                  <a:pt x="3065" y="2247"/>
                </a:lnTo>
                <a:lnTo>
                  <a:pt x="3056" y="2295"/>
                </a:lnTo>
                <a:lnTo>
                  <a:pt x="3050" y="2344"/>
                </a:lnTo>
                <a:lnTo>
                  <a:pt x="3046" y="2393"/>
                </a:lnTo>
                <a:lnTo>
                  <a:pt x="3045" y="2443"/>
                </a:lnTo>
                <a:lnTo>
                  <a:pt x="3046" y="2493"/>
                </a:lnTo>
                <a:lnTo>
                  <a:pt x="3050" y="2542"/>
                </a:lnTo>
                <a:lnTo>
                  <a:pt x="3056" y="2591"/>
                </a:lnTo>
                <a:lnTo>
                  <a:pt x="3065" y="2639"/>
                </a:lnTo>
                <a:lnTo>
                  <a:pt x="3075" y="2686"/>
                </a:lnTo>
                <a:lnTo>
                  <a:pt x="3089" y="2733"/>
                </a:lnTo>
                <a:lnTo>
                  <a:pt x="3104" y="2777"/>
                </a:lnTo>
                <a:lnTo>
                  <a:pt x="3122" y="2822"/>
                </a:lnTo>
                <a:lnTo>
                  <a:pt x="3141" y="2865"/>
                </a:lnTo>
                <a:lnTo>
                  <a:pt x="3162" y="2907"/>
                </a:lnTo>
                <a:lnTo>
                  <a:pt x="3186" y="2948"/>
                </a:lnTo>
                <a:lnTo>
                  <a:pt x="3211" y="2987"/>
                </a:lnTo>
                <a:lnTo>
                  <a:pt x="3239" y="3026"/>
                </a:lnTo>
                <a:lnTo>
                  <a:pt x="3267" y="3063"/>
                </a:lnTo>
                <a:lnTo>
                  <a:pt x="3298" y="3097"/>
                </a:lnTo>
                <a:lnTo>
                  <a:pt x="3330" y="3132"/>
                </a:lnTo>
                <a:lnTo>
                  <a:pt x="3364" y="3164"/>
                </a:lnTo>
                <a:lnTo>
                  <a:pt x="3400" y="3194"/>
                </a:lnTo>
                <a:lnTo>
                  <a:pt x="3436" y="3223"/>
                </a:lnTo>
                <a:lnTo>
                  <a:pt x="3474" y="3250"/>
                </a:lnTo>
                <a:lnTo>
                  <a:pt x="3514" y="3276"/>
                </a:lnTo>
                <a:lnTo>
                  <a:pt x="3555" y="3299"/>
                </a:lnTo>
                <a:lnTo>
                  <a:pt x="3597" y="3320"/>
                </a:lnTo>
                <a:lnTo>
                  <a:pt x="3640" y="3340"/>
                </a:lnTo>
                <a:lnTo>
                  <a:pt x="3684" y="3358"/>
                </a:lnTo>
                <a:lnTo>
                  <a:pt x="3730" y="3373"/>
                </a:lnTo>
                <a:lnTo>
                  <a:pt x="3775" y="3386"/>
                </a:lnTo>
                <a:lnTo>
                  <a:pt x="3823" y="3397"/>
                </a:lnTo>
                <a:lnTo>
                  <a:pt x="3871" y="3405"/>
                </a:lnTo>
                <a:lnTo>
                  <a:pt x="3919" y="3412"/>
                </a:lnTo>
                <a:lnTo>
                  <a:pt x="3969" y="3415"/>
                </a:lnTo>
                <a:lnTo>
                  <a:pt x="4019" y="3417"/>
                </a:lnTo>
                <a:lnTo>
                  <a:pt x="4070" y="3415"/>
                </a:lnTo>
                <a:lnTo>
                  <a:pt x="4119" y="3412"/>
                </a:lnTo>
                <a:lnTo>
                  <a:pt x="4168" y="3405"/>
                </a:lnTo>
                <a:lnTo>
                  <a:pt x="4216" y="3397"/>
                </a:lnTo>
                <a:lnTo>
                  <a:pt x="4262" y="3386"/>
                </a:lnTo>
                <a:lnTo>
                  <a:pt x="4309" y="3373"/>
                </a:lnTo>
                <a:lnTo>
                  <a:pt x="4354" y="3358"/>
                </a:lnTo>
                <a:lnTo>
                  <a:pt x="4398" y="3340"/>
                </a:lnTo>
                <a:lnTo>
                  <a:pt x="4442" y="3320"/>
                </a:lnTo>
                <a:lnTo>
                  <a:pt x="4483" y="3299"/>
                </a:lnTo>
                <a:lnTo>
                  <a:pt x="4524" y="3276"/>
                </a:lnTo>
                <a:lnTo>
                  <a:pt x="4563" y="3250"/>
                </a:lnTo>
                <a:lnTo>
                  <a:pt x="4602" y="3223"/>
                </a:lnTo>
                <a:lnTo>
                  <a:pt x="4639" y="3194"/>
                </a:lnTo>
                <a:lnTo>
                  <a:pt x="4674" y="3164"/>
                </a:lnTo>
                <a:lnTo>
                  <a:pt x="4708" y="3132"/>
                </a:lnTo>
                <a:lnTo>
                  <a:pt x="4740" y="3097"/>
                </a:lnTo>
                <a:lnTo>
                  <a:pt x="4771" y="3063"/>
                </a:lnTo>
                <a:lnTo>
                  <a:pt x="4800" y="3026"/>
                </a:lnTo>
                <a:lnTo>
                  <a:pt x="4826" y="2987"/>
                </a:lnTo>
                <a:lnTo>
                  <a:pt x="4852" y="2948"/>
                </a:lnTo>
                <a:lnTo>
                  <a:pt x="4876" y="2907"/>
                </a:lnTo>
                <a:lnTo>
                  <a:pt x="4897" y="2865"/>
                </a:lnTo>
                <a:lnTo>
                  <a:pt x="4917" y="2822"/>
                </a:lnTo>
                <a:lnTo>
                  <a:pt x="4934" y="2777"/>
                </a:lnTo>
                <a:lnTo>
                  <a:pt x="4949" y="2733"/>
                </a:lnTo>
                <a:lnTo>
                  <a:pt x="4962" y="2686"/>
                </a:lnTo>
                <a:lnTo>
                  <a:pt x="4974" y="2639"/>
                </a:lnTo>
                <a:lnTo>
                  <a:pt x="4981" y="2591"/>
                </a:lnTo>
                <a:lnTo>
                  <a:pt x="4988" y="2542"/>
                </a:lnTo>
                <a:lnTo>
                  <a:pt x="4991" y="2493"/>
                </a:lnTo>
                <a:lnTo>
                  <a:pt x="4993" y="2443"/>
                </a:lnTo>
                <a:lnTo>
                  <a:pt x="4991" y="2393"/>
                </a:lnTo>
                <a:lnTo>
                  <a:pt x="4988" y="2344"/>
                </a:lnTo>
                <a:lnTo>
                  <a:pt x="4981" y="2295"/>
                </a:lnTo>
                <a:lnTo>
                  <a:pt x="4974" y="2247"/>
                </a:lnTo>
                <a:lnTo>
                  <a:pt x="4962" y="2199"/>
                </a:lnTo>
                <a:lnTo>
                  <a:pt x="4949" y="2153"/>
                </a:lnTo>
                <a:lnTo>
                  <a:pt x="4934" y="2107"/>
                </a:lnTo>
                <a:lnTo>
                  <a:pt x="4917" y="2064"/>
                </a:lnTo>
                <a:lnTo>
                  <a:pt x="4897" y="2021"/>
                </a:lnTo>
                <a:lnTo>
                  <a:pt x="4876" y="1978"/>
                </a:lnTo>
                <a:lnTo>
                  <a:pt x="4852" y="1938"/>
                </a:lnTo>
                <a:lnTo>
                  <a:pt x="4826" y="1898"/>
                </a:lnTo>
                <a:lnTo>
                  <a:pt x="4800" y="1860"/>
                </a:lnTo>
                <a:lnTo>
                  <a:pt x="4771" y="1823"/>
                </a:lnTo>
                <a:lnTo>
                  <a:pt x="4740" y="1788"/>
                </a:lnTo>
                <a:lnTo>
                  <a:pt x="4708" y="1754"/>
                </a:lnTo>
                <a:close/>
                <a:moveTo>
                  <a:pt x="4362" y="2100"/>
                </a:moveTo>
                <a:lnTo>
                  <a:pt x="4362" y="2100"/>
                </a:lnTo>
                <a:lnTo>
                  <a:pt x="4345" y="2084"/>
                </a:lnTo>
                <a:lnTo>
                  <a:pt x="4328" y="2068"/>
                </a:lnTo>
                <a:lnTo>
                  <a:pt x="4309" y="2054"/>
                </a:lnTo>
                <a:lnTo>
                  <a:pt x="4290" y="2041"/>
                </a:lnTo>
                <a:lnTo>
                  <a:pt x="4270" y="2028"/>
                </a:lnTo>
                <a:lnTo>
                  <a:pt x="4250" y="2016"/>
                </a:lnTo>
                <a:lnTo>
                  <a:pt x="4229" y="2006"/>
                </a:lnTo>
                <a:lnTo>
                  <a:pt x="4208" y="1996"/>
                </a:lnTo>
                <a:lnTo>
                  <a:pt x="4186" y="1987"/>
                </a:lnTo>
                <a:lnTo>
                  <a:pt x="4163" y="1980"/>
                </a:lnTo>
                <a:lnTo>
                  <a:pt x="4141" y="1974"/>
                </a:lnTo>
                <a:lnTo>
                  <a:pt x="4116" y="1968"/>
                </a:lnTo>
                <a:lnTo>
                  <a:pt x="4093" y="1964"/>
                </a:lnTo>
                <a:lnTo>
                  <a:pt x="4068" y="1960"/>
                </a:lnTo>
                <a:lnTo>
                  <a:pt x="4044" y="1959"/>
                </a:lnTo>
                <a:lnTo>
                  <a:pt x="4019" y="1958"/>
                </a:lnTo>
                <a:lnTo>
                  <a:pt x="3994" y="1959"/>
                </a:lnTo>
                <a:lnTo>
                  <a:pt x="3969" y="1960"/>
                </a:lnTo>
                <a:lnTo>
                  <a:pt x="3945" y="1964"/>
                </a:lnTo>
                <a:lnTo>
                  <a:pt x="3921" y="1968"/>
                </a:lnTo>
                <a:lnTo>
                  <a:pt x="3898" y="1974"/>
                </a:lnTo>
                <a:lnTo>
                  <a:pt x="3874" y="1980"/>
                </a:lnTo>
                <a:lnTo>
                  <a:pt x="3852" y="1987"/>
                </a:lnTo>
                <a:lnTo>
                  <a:pt x="3830" y="1996"/>
                </a:lnTo>
                <a:lnTo>
                  <a:pt x="3809" y="2006"/>
                </a:lnTo>
                <a:lnTo>
                  <a:pt x="3788" y="2016"/>
                </a:lnTo>
                <a:lnTo>
                  <a:pt x="3767" y="2028"/>
                </a:lnTo>
                <a:lnTo>
                  <a:pt x="3747" y="2041"/>
                </a:lnTo>
                <a:lnTo>
                  <a:pt x="3728" y="2054"/>
                </a:lnTo>
                <a:lnTo>
                  <a:pt x="3711" y="2068"/>
                </a:lnTo>
                <a:lnTo>
                  <a:pt x="3693" y="2084"/>
                </a:lnTo>
                <a:lnTo>
                  <a:pt x="3676" y="2100"/>
                </a:lnTo>
                <a:lnTo>
                  <a:pt x="3660" y="2116"/>
                </a:lnTo>
                <a:lnTo>
                  <a:pt x="3645" y="2134"/>
                </a:lnTo>
                <a:lnTo>
                  <a:pt x="3630" y="2152"/>
                </a:lnTo>
                <a:lnTo>
                  <a:pt x="3617" y="2172"/>
                </a:lnTo>
                <a:lnTo>
                  <a:pt x="3605" y="2191"/>
                </a:lnTo>
                <a:lnTo>
                  <a:pt x="3592" y="2211"/>
                </a:lnTo>
                <a:lnTo>
                  <a:pt x="3582" y="2232"/>
                </a:lnTo>
                <a:lnTo>
                  <a:pt x="3572" y="2253"/>
                </a:lnTo>
                <a:lnTo>
                  <a:pt x="3563" y="2276"/>
                </a:lnTo>
                <a:lnTo>
                  <a:pt x="3556" y="2298"/>
                </a:lnTo>
                <a:lnTo>
                  <a:pt x="3550" y="2321"/>
                </a:lnTo>
                <a:lnTo>
                  <a:pt x="3545" y="2345"/>
                </a:lnTo>
                <a:lnTo>
                  <a:pt x="3540" y="2369"/>
                </a:lnTo>
                <a:lnTo>
                  <a:pt x="3537" y="2393"/>
                </a:lnTo>
                <a:lnTo>
                  <a:pt x="3534" y="2417"/>
                </a:lnTo>
                <a:lnTo>
                  <a:pt x="3534" y="2443"/>
                </a:lnTo>
                <a:lnTo>
                  <a:pt x="3534" y="2467"/>
                </a:lnTo>
                <a:lnTo>
                  <a:pt x="3537" y="2492"/>
                </a:lnTo>
                <a:lnTo>
                  <a:pt x="3540" y="2517"/>
                </a:lnTo>
                <a:lnTo>
                  <a:pt x="3545" y="2541"/>
                </a:lnTo>
                <a:lnTo>
                  <a:pt x="3550" y="2564"/>
                </a:lnTo>
                <a:lnTo>
                  <a:pt x="3556" y="2587"/>
                </a:lnTo>
                <a:lnTo>
                  <a:pt x="3563" y="2610"/>
                </a:lnTo>
                <a:lnTo>
                  <a:pt x="3572" y="2631"/>
                </a:lnTo>
                <a:lnTo>
                  <a:pt x="3582" y="2654"/>
                </a:lnTo>
                <a:lnTo>
                  <a:pt x="3592" y="2674"/>
                </a:lnTo>
                <a:lnTo>
                  <a:pt x="3605" y="2695"/>
                </a:lnTo>
                <a:lnTo>
                  <a:pt x="3617" y="2714"/>
                </a:lnTo>
                <a:lnTo>
                  <a:pt x="3630" y="2733"/>
                </a:lnTo>
                <a:lnTo>
                  <a:pt x="3645" y="2752"/>
                </a:lnTo>
                <a:lnTo>
                  <a:pt x="3660" y="2768"/>
                </a:lnTo>
                <a:lnTo>
                  <a:pt x="3676" y="2786"/>
                </a:lnTo>
                <a:lnTo>
                  <a:pt x="3693" y="2802"/>
                </a:lnTo>
                <a:lnTo>
                  <a:pt x="3711" y="2817"/>
                </a:lnTo>
                <a:lnTo>
                  <a:pt x="3728" y="2831"/>
                </a:lnTo>
                <a:lnTo>
                  <a:pt x="3747" y="2845"/>
                </a:lnTo>
                <a:lnTo>
                  <a:pt x="3767" y="2858"/>
                </a:lnTo>
                <a:lnTo>
                  <a:pt x="3788" y="2869"/>
                </a:lnTo>
                <a:lnTo>
                  <a:pt x="3809" y="2880"/>
                </a:lnTo>
                <a:lnTo>
                  <a:pt x="3830" y="2890"/>
                </a:lnTo>
                <a:lnTo>
                  <a:pt x="3852" y="2898"/>
                </a:lnTo>
                <a:lnTo>
                  <a:pt x="3874" y="2906"/>
                </a:lnTo>
                <a:lnTo>
                  <a:pt x="3898" y="2912"/>
                </a:lnTo>
                <a:lnTo>
                  <a:pt x="3921" y="2918"/>
                </a:lnTo>
                <a:lnTo>
                  <a:pt x="3945" y="2922"/>
                </a:lnTo>
                <a:lnTo>
                  <a:pt x="3969" y="2924"/>
                </a:lnTo>
                <a:lnTo>
                  <a:pt x="3994" y="2927"/>
                </a:lnTo>
                <a:lnTo>
                  <a:pt x="4019" y="2928"/>
                </a:lnTo>
                <a:lnTo>
                  <a:pt x="4044" y="2927"/>
                </a:lnTo>
                <a:lnTo>
                  <a:pt x="4068" y="2924"/>
                </a:lnTo>
                <a:lnTo>
                  <a:pt x="4093" y="2922"/>
                </a:lnTo>
                <a:lnTo>
                  <a:pt x="4116" y="2918"/>
                </a:lnTo>
                <a:lnTo>
                  <a:pt x="4141" y="2912"/>
                </a:lnTo>
                <a:lnTo>
                  <a:pt x="4163" y="2906"/>
                </a:lnTo>
                <a:lnTo>
                  <a:pt x="4186" y="2898"/>
                </a:lnTo>
                <a:lnTo>
                  <a:pt x="4208" y="2890"/>
                </a:lnTo>
                <a:lnTo>
                  <a:pt x="4229" y="2880"/>
                </a:lnTo>
                <a:lnTo>
                  <a:pt x="4250" y="2869"/>
                </a:lnTo>
                <a:lnTo>
                  <a:pt x="4270" y="2858"/>
                </a:lnTo>
                <a:lnTo>
                  <a:pt x="4290" y="2845"/>
                </a:lnTo>
                <a:lnTo>
                  <a:pt x="4309" y="2831"/>
                </a:lnTo>
                <a:lnTo>
                  <a:pt x="4328" y="2817"/>
                </a:lnTo>
                <a:lnTo>
                  <a:pt x="4345" y="2802"/>
                </a:lnTo>
                <a:lnTo>
                  <a:pt x="4362" y="2786"/>
                </a:lnTo>
                <a:lnTo>
                  <a:pt x="4378" y="2768"/>
                </a:lnTo>
                <a:lnTo>
                  <a:pt x="4393" y="2752"/>
                </a:lnTo>
                <a:lnTo>
                  <a:pt x="4407" y="2733"/>
                </a:lnTo>
                <a:lnTo>
                  <a:pt x="4421" y="2714"/>
                </a:lnTo>
                <a:lnTo>
                  <a:pt x="4434" y="2695"/>
                </a:lnTo>
                <a:lnTo>
                  <a:pt x="4445" y="2674"/>
                </a:lnTo>
                <a:lnTo>
                  <a:pt x="4456" y="2654"/>
                </a:lnTo>
                <a:lnTo>
                  <a:pt x="4465" y="2631"/>
                </a:lnTo>
                <a:lnTo>
                  <a:pt x="4474" y="2610"/>
                </a:lnTo>
                <a:lnTo>
                  <a:pt x="4482" y="2587"/>
                </a:lnTo>
                <a:lnTo>
                  <a:pt x="4489" y="2564"/>
                </a:lnTo>
                <a:lnTo>
                  <a:pt x="4494" y="2541"/>
                </a:lnTo>
                <a:lnTo>
                  <a:pt x="4499" y="2517"/>
                </a:lnTo>
                <a:lnTo>
                  <a:pt x="4501" y="2492"/>
                </a:lnTo>
                <a:lnTo>
                  <a:pt x="4503" y="2467"/>
                </a:lnTo>
                <a:lnTo>
                  <a:pt x="4504" y="2443"/>
                </a:lnTo>
                <a:lnTo>
                  <a:pt x="4503" y="2417"/>
                </a:lnTo>
                <a:lnTo>
                  <a:pt x="4501" y="2393"/>
                </a:lnTo>
                <a:lnTo>
                  <a:pt x="4499" y="2369"/>
                </a:lnTo>
                <a:lnTo>
                  <a:pt x="4494" y="2345"/>
                </a:lnTo>
                <a:lnTo>
                  <a:pt x="4489" y="2321"/>
                </a:lnTo>
                <a:lnTo>
                  <a:pt x="4482" y="2298"/>
                </a:lnTo>
                <a:lnTo>
                  <a:pt x="4474" y="2276"/>
                </a:lnTo>
                <a:lnTo>
                  <a:pt x="4465" y="2253"/>
                </a:lnTo>
                <a:lnTo>
                  <a:pt x="4456" y="2232"/>
                </a:lnTo>
                <a:lnTo>
                  <a:pt x="4445" y="2211"/>
                </a:lnTo>
                <a:lnTo>
                  <a:pt x="4434" y="2191"/>
                </a:lnTo>
                <a:lnTo>
                  <a:pt x="4421" y="2172"/>
                </a:lnTo>
                <a:lnTo>
                  <a:pt x="4407" y="2152"/>
                </a:lnTo>
                <a:lnTo>
                  <a:pt x="4393" y="2134"/>
                </a:lnTo>
                <a:lnTo>
                  <a:pt x="4378" y="2116"/>
                </a:lnTo>
                <a:lnTo>
                  <a:pt x="4362" y="2100"/>
                </a:lnTo>
                <a:close/>
              </a:path>
            </a:pathLst>
          </a:custGeom>
          <a:solidFill>
            <a:srgbClr val="2B2A2A"/>
          </a:solidFill>
          <a:ln w="9525">
            <a:noFill/>
            <a:round/>
          </a:ln>
        </p:spPr>
        <p:txBody>
          <a:bodyPr/>
          <a:lstStyle/>
          <a:p>
            <a:endParaRPr lang="zh-CN" altLang="en-US"/>
          </a:p>
        </p:txBody>
      </p:sp>
      <p:sp>
        <p:nvSpPr>
          <p:cNvPr id="25609" name="KSO_Shape"/>
          <p:cNvSpPr>
            <a:spLocks noChangeArrowheads="1"/>
          </p:cNvSpPr>
          <p:nvPr/>
        </p:nvSpPr>
        <p:spPr bwMode="auto">
          <a:xfrm>
            <a:off x="587775" y="1664769"/>
            <a:ext cx="436562" cy="368300"/>
          </a:xfrm>
          <a:custGeom>
            <a:avLst/>
            <a:gdLst/>
            <a:ahLst/>
            <a:cxnLst>
              <a:cxn ang="0">
                <a:pos x="4027" y="508"/>
              </a:cxn>
              <a:cxn ang="0">
                <a:pos x="4206" y="688"/>
              </a:cxn>
              <a:cxn ang="0">
                <a:pos x="4206" y="3598"/>
              </a:cxn>
              <a:cxn ang="0">
                <a:pos x="2568" y="3598"/>
              </a:cxn>
              <a:cxn ang="0">
                <a:pos x="2634" y="3731"/>
              </a:cxn>
              <a:cxn ang="0">
                <a:pos x="2764" y="3752"/>
              </a:cxn>
              <a:cxn ang="0">
                <a:pos x="2895" y="3779"/>
              </a:cxn>
              <a:cxn ang="0">
                <a:pos x="3026" y="3811"/>
              </a:cxn>
              <a:cxn ang="0">
                <a:pos x="3157" y="3848"/>
              </a:cxn>
              <a:cxn ang="0">
                <a:pos x="3288" y="3891"/>
              </a:cxn>
              <a:cxn ang="0">
                <a:pos x="3419" y="3938"/>
              </a:cxn>
              <a:cxn ang="0">
                <a:pos x="3550" y="3993"/>
              </a:cxn>
              <a:cxn ang="0">
                <a:pos x="3616" y="4291"/>
              </a:cxn>
              <a:cxn ang="0">
                <a:pos x="632" y="4021"/>
              </a:cxn>
              <a:cxn ang="0">
                <a:pos x="758" y="3970"/>
              </a:cxn>
              <a:cxn ang="0">
                <a:pos x="885" y="3924"/>
              </a:cxn>
              <a:cxn ang="0">
                <a:pos x="1013" y="3881"/>
              </a:cxn>
              <a:cxn ang="0">
                <a:pos x="1139" y="3843"/>
              </a:cxn>
              <a:cxn ang="0">
                <a:pos x="1266" y="3809"/>
              </a:cxn>
              <a:cxn ang="0">
                <a:pos x="1394" y="3779"/>
              </a:cxn>
              <a:cxn ang="0">
                <a:pos x="1520" y="3753"/>
              </a:cxn>
              <a:cxn ang="0">
                <a:pos x="1647" y="3733"/>
              </a:cxn>
              <a:cxn ang="0">
                <a:pos x="179" y="3598"/>
              </a:cxn>
              <a:cxn ang="0">
                <a:pos x="0" y="3418"/>
              </a:cxn>
              <a:cxn ang="0">
                <a:pos x="0" y="508"/>
              </a:cxn>
              <a:cxn ang="0">
                <a:pos x="4438" y="4291"/>
              </a:cxn>
              <a:cxn ang="0">
                <a:pos x="6190" y="0"/>
              </a:cxn>
              <a:cxn ang="0">
                <a:pos x="4438" y="4291"/>
              </a:cxn>
              <a:cxn ang="0">
                <a:pos x="6000" y="374"/>
              </a:cxn>
              <a:cxn ang="0">
                <a:pos x="4659" y="791"/>
              </a:cxn>
              <a:cxn ang="0">
                <a:pos x="4659" y="1025"/>
              </a:cxn>
              <a:cxn ang="0">
                <a:pos x="6000" y="1444"/>
              </a:cxn>
              <a:cxn ang="0">
                <a:pos x="4659" y="1025"/>
              </a:cxn>
              <a:cxn ang="0">
                <a:pos x="5102" y="1798"/>
              </a:cxn>
              <a:cxn ang="0">
                <a:pos x="4652" y="2121"/>
              </a:cxn>
              <a:cxn ang="0">
                <a:pos x="4652" y="2317"/>
              </a:cxn>
              <a:cxn ang="0">
                <a:pos x="5102" y="2640"/>
              </a:cxn>
              <a:cxn ang="0">
                <a:pos x="4652" y="2317"/>
              </a:cxn>
              <a:cxn ang="0">
                <a:pos x="359" y="868"/>
              </a:cxn>
              <a:cxn ang="0">
                <a:pos x="3847" y="3238"/>
              </a:cxn>
            </a:cxnLst>
            <a:rect l="0" t="0" r="r" b="b"/>
            <a:pathLst>
              <a:path w="6190" h="4291">
                <a:moveTo>
                  <a:pt x="179" y="508"/>
                </a:moveTo>
                <a:lnTo>
                  <a:pt x="4027" y="508"/>
                </a:lnTo>
                <a:lnTo>
                  <a:pt x="4206" y="508"/>
                </a:lnTo>
                <a:lnTo>
                  <a:pt x="4206" y="688"/>
                </a:lnTo>
                <a:lnTo>
                  <a:pt x="4206" y="3418"/>
                </a:lnTo>
                <a:lnTo>
                  <a:pt x="4206" y="3598"/>
                </a:lnTo>
                <a:lnTo>
                  <a:pt x="4027" y="3598"/>
                </a:lnTo>
                <a:lnTo>
                  <a:pt x="2568" y="3598"/>
                </a:lnTo>
                <a:lnTo>
                  <a:pt x="2568" y="3721"/>
                </a:lnTo>
                <a:lnTo>
                  <a:pt x="2634" y="3731"/>
                </a:lnTo>
                <a:lnTo>
                  <a:pt x="2698" y="3740"/>
                </a:lnTo>
                <a:lnTo>
                  <a:pt x="2764" y="3752"/>
                </a:lnTo>
                <a:lnTo>
                  <a:pt x="2829" y="3765"/>
                </a:lnTo>
                <a:lnTo>
                  <a:pt x="2895" y="3779"/>
                </a:lnTo>
                <a:lnTo>
                  <a:pt x="2961" y="3794"/>
                </a:lnTo>
                <a:lnTo>
                  <a:pt x="3026" y="3811"/>
                </a:lnTo>
                <a:lnTo>
                  <a:pt x="3092" y="3829"/>
                </a:lnTo>
                <a:lnTo>
                  <a:pt x="3157" y="3848"/>
                </a:lnTo>
                <a:lnTo>
                  <a:pt x="3223" y="3868"/>
                </a:lnTo>
                <a:lnTo>
                  <a:pt x="3288" y="3891"/>
                </a:lnTo>
                <a:lnTo>
                  <a:pt x="3354" y="3914"/>
                </a:lnTo>
                <a:lnTo>
                  <a:pt x="3419" y="3938"/>
                </a:lnTo>
                <a:lnTo>
                  <a:pt x="3485" y="3965"/>
                </a:lnTo>
                <a:lnTo>
                  <a:pt x="3550" y="3993"/>
                </a:lnTo>
                <a:lnTo>
                  <a:pt x="3616" y="4021"/>
                </a:lnTo>
                <a:lnTo>
                  <a:pt x="3616" y="4291"/>
                </a:lnTo>
                <a:lnTo>
                  <a:pt x="632" y="4291"/>
                </a:lnTo>
                <a:lnTo>
                  <a:pt x="632" y="4021"/>
                </a:lnTo>
                <a:lnTo>
                  <a:pt x="696" y="3995"/>
                </a:lnTo>
                <a:lnTo>
                  <a:pt x="758" y="3970"/>
                </a:lnTo>
                <a:lnTo>
                  <a:pt x="822" y="3946"/>
                </a:lnTo>
                <a:lnTo>
                  <a:pt x="885" y="3924"/>
                </a:lnTo>
                <a:lnTo>
                  <a:pt x="949" y="3901"/>
                </a:lnTo>
                <a:lnTo>
                  <a:pt x="1013" y="3881"/>
                </a:lnTo>
                <a:lnTo>
                  <a:pt x="1075" y="3861"/>
                </a:lnTo>
                <a:lnTo>
                  <a:pt x="1139" y="3843"/>
                </a:lnTo>
                <a:lnTo>
                  <a:pt x="1203" y="3825"/>
                </a:lnTo>
                <a:lnTo>
                  <a:pt x="1266" y="3809"/>
                </a:lnTo>
                <a:lnTo>
                  <a:pt x="1330" y="3793"/>
                </a:lnTo>
                <a:lnTo>
                  <a:pt x="1394" y="3779"/>
                </a:lnTo>
                <a:lnTo>
                  <a:pt x="1456" y="3765"/>
                </a:lnTo>
                <a:lnTo>
                  <a:pt x="1520" y="3753"/>
                </a:lnTo>
                <a:lnTo>
                  <a:pt x="1584" y="3743"/>
                </a:lnTo>
                <a:lnTo>
                  <a:pt x="1647" y="3733"/>
                </a:lnTo>
                <a:lnTo>
                  <a:pt x="1647" y="3598"/>
                </a:lnTo>
                <a:lnTo>
                  <a:pt x="179" y="3598"/>
                </a:lnTo>
                <a:lnTo>
                  <a:pt x="0" y="3598"/>
                </a:lnTo>
                <a:lnTo>
                  <a:pt x="0" y="3418"/>
                </a:lnTo>
                <a:lnTo>
                  <a:pt x="0" y="688"/>
                </a:lnTo>
                <a:lnTo>
                  <a:pt x="0" y="508"/>
                </a:lnTo>
                <a:lnTo>
                  <a:pt x="179" y="508"/>
                </a:lnTo>
                <a:close/>
                <a:moveTo>
                  <a:pt x="4438" y="4291"/>
                </a:moveTo>
                <a:lnTo>
                  <a:pt x="6190" y="4291"/>
                </a:lnTo>
                <a:lnTo>
                  <a:pt x="6190" y="0"/>
                </a:lnTo>
                <a:lnTo>
                  <a:pt x="4438" y="0"/>
                </a:lnTo>
                <a:lnTo>
                  <a:pt x="4438" y="4291"/>
                </a:lnTo>
                <a:close/>
                <a:moveTo>
                  <a:pt x="4659" y="374"/>
                </a:moveTo>
                <a:lnTo>
                  <a:pt x="6000" y="374"/>
                </a:lnTo>
                <a:lnTo>
                  <a:pt x="6000" y="791"/>
                </a:lnTo>
                <a:lnTo>
                  <a:pt x="4659" y="791"/>
                </a:lnTo>
                <a:lnTo>
                  <a:pt x="4659" y="374"/>
                </a:lnTo>
                <a:close/>
                <a:moveTo>
                  <a:pt x="4659" y="1025"/>
                </a:moveTo>
                <a:lnTo>
                  <a:pt x="6000" y="1025"/>
                </a:lnTo>
                <a:lnTo>
                  <a:pt x="6000" y="1444"/>
                </a:lnTo>
                <a:lnTo>
                  <a:pt x="4659" y="1444"/>
                </a:lnTo>
                <a:lnTo>
                  <a:pt x="4659" y="1025"/>
                </a:lnTo>
                <a:close/>
                <a:moveTo>
                  <a:pt x="4652" y="1798"/>
                </a:moveTo>
                <a:lnTo>
                  <a:pt x="5102" y="1798"/>
                </a:lnTo>
                <a:lnTo>
                  <a:pt x="5102" y="2121"/>
                </a:lnTo>
                <a:lnTo>
                  <a:pt x="4652" y="2121"/>
                </a:lnTo>
                <a:lnTo>
                  <a:pt x="4652" y="1798"/>
                </a:lnTo>
                <a:close/>
                <a:moveTo>
                  <a:pt x="4652" y="2317"/>
                </a:moveTo>
                <a:lnTo>
                  <a:pt x="5102" y="2317"/>
                </a:lnTo>
                <a:lnTo>
                  <a:pt x="5102" y="2640"/>
                </a:lnTo>
                <a:lnTo>
                  <a:pt x="4652" y="2640"/>
                </a:lnTo>
                <a:lnTo>
                  <a:pt x="4652" y="2317"/>
                </a:lnTo>
                <a:close/>
                <a:moveTo>
                  <a:pt x="3847" y="868"/>
                </a:moveTo>
                <a:lnTo>
                  <a:pt x="359" y="868"/>
                </a:lnTo>
                <a:lnTo>
                  <a:pt x="359" y="3238"/>
                </a:lnTo>
                <a:lnTo>
                  <a:pt x="3847" y="3238"/>
                </a:lnTo>
                <a:lnTo>
                  <a:pt x="3847" y="868"/>
                </a:lnTo>
                <a:close/>
              </a:path>
            </a:pathLst>
          </a:custGeom>
          <a:solidFill>
            <a:srgbClr val="C53D3D"/>
          </a:solidFill>
          <a:ln w="9525">
            <a:noFill/>
            <a:round/>
          </a:ln>
        </p:spPr>
        <p:txBody>
          <a:bodyPr/>
          <a:lstStyle/>
          <a:p>
            <a:endParaRPr lang="zh-CN" altLang="en-US"/>
          </a:p>
        </p:txBody>
      </p:sp>
      <p:sp>
        <p:nvSpPr>
          <p:cNvPr id="25611" name="TextBox 31"/>
          <p:cNvSpPr txBox="1">
            <a:spLocks noChangeArrowheads="1"/>
          </p:cNvSpPr>
          <p:nvPr/>
        </p:nvSpPr>
        <p:spPr bwMode="auto">
          <a:xfrm>
            <a:off x="1226839" y="1625610"/>
            <a:ext cx="10159105" cy="1846659"/>
          </a:xfrm>
          <a:prstGeom prst="rect">
            <a:avLst/>
          </a:prstGeom>
          <a:noFill/>
          <a:ln w="9525">
            <a:noFill/>
            <a:miter lim="800000"/>
          </a:ln>
        </p:spPr>
        <p:txBody>
          <a:bodyPr wrap="square">
            <a:spAutoFit/>
          </a:bodyPr>
          <a:lstStyle/>
          <a:p>
            <a:r>
              <a:rPr lang="zh-CN" altLang="en-US" sz="2000" b="1" dirty="0">
                <a:latin typeface="微软雅黑" panose="020B0503020204020204" pitchFamily="34" charset="-122"/>
                <a:ea typeface="微软雅黑" panose="020B0503020204020204" pitchFamily="34" charset="-122"/>
                <a:sym typeface="Calibri" panose="020F0502020204030204" pitchFamily="34" charset="0"/>
              </a:rPr>
              <a:t>面向高校的教学推广应用计划：</a:t>
            </a:r>
            <a:endParaRPr lang="en-US" altLang="zh-CN" sz="2000" b="1" dirty="0">
              <a:latin typeface="微软雅黑" panose="020B0503020204020204" pitchFamily="34" charset="-122"/>
              <a:ea typeface="微软雅黑" panose="020B0503020204020204" pitchFamily="34" charset="-122"/>
              <a:sym typeface="Calibri" panose="020F0502020204030204" pitchFamily="34" charset="0"/>
            </a:endParaRPr>
          </a:p>
          <a:p>
            <a:endParaRPr lang="zh-CN" altLang="en-US" sz="2000" b="1" dirty="0">
              <a:latin typeface="微软雅黑" panose="020B0503020204020204" pitchFamily="34" charset="-122"/>
              <a:ea typeface="微软雅黑" panose="020B0503020204020204" pitchFamily="34" charset="-122"/>
              <a:sym typeface="Calibri" panose="020F0502020204030204" pitchFamily="34" charset="0"/>
            </a:endParaRPr>
          </a:p>
          <a:p>
            <a:r>
              <a:rPr lang="zh-CN" altLang="en-US" sz="2000" b="1" dirty="0">
                <a:latin typeface="微软雅黑" panose="020B0503020204020204" pitchFamily="34" charset="-122"/>
                <a:ea typeface="微软雅黑" panose="020B0503020204020204" pitchFamily="34" charset="-122"/>
                <a:sym typeface="Calibri" panose="020F0502020204030204" pitchFamily="34" charset="0"/>
              </a:rPr>
              <a:t>     </a:t>
            </a:r>
            <a:r>
              <a:rPr lang="zh-CN" altLang="en-US" dirty="0">
                <a:latin typeface="微软雅黑" panose="020B0503020204020204" pitchFamily="34" charset="-122"/>
                <a:ea typeface="微软雅黑" panose="020B0503020204020204" pitchFamily="34" charset="-122"/>
                <a:sym typeface="Calibri" panose="020F0502020204030204" pitchFamily="34" charset="0"/>
              </a:rPr>
              <a:t>①增强实验平台的开放性，扩大开放权限，允许更多的用户接入。</a:t>
            </a:r>
            <a:endParaRPr lang="en-US" altLang="zh-CN" dirty="0">
              <a:latin typeface="微软雅黑" panose="020B0503020204020204" pitchFamily="34" charset="-122"/>
              <a:ea typeface="微软雅黑" panose="020B0503020204020204" pitchFamily="34" charset="-122"/>
              <a:sym typeface="Calibri" panose="020F0502020204030204" pitchFamily="34" charset="0"/>
            </a:endParaRPr>
          </a:p>
          <a:p>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r>
              <a:rPr lang="zh-CN" altLang="en-US" dirty="0">
                <a:latin typeface="微软雅黑" panose="020B0503020204020204" pitchFamily="34" charset="-122"/>
                <a:ea typeface="微软雅黑" panose="020B0503020204020204" pitchFamily="34" charset="-122"/>
                <a:sym typeface="Calibri" panose="020F0502020204030204" pitchFamily="34" charset="0"/>
              </a:rPr>
              <a:t>     ②通过研讨会、参观等形式，邀请校内外、国内外相关院校进行项目的考察、交流，共享实验资源与成果，更好的服务学生与社会。</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p:txBody>
      </p:sp>
      <p:sp>
        <p:nvSpPr>
          <p:cNvPr id="19" name="文本框 18"/>
          <p:cNvSpPr txBox="1"/>
          <p:nvPr/>
        </p:nvSpPr>
        <p:spPr>
          <a:xfrm>
            <a:off x="1245066" y="3847487"/>
            <a:ext cx="10159104" cy="1785104"/>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面向社会的推广与持续服务计划：</a:t>
            </a:r>
            <a:endParaRPr lang="en-US" altLang="zh-CN" sz="2000" b="1"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①加强与传媒公司之间的合作，建立校企联合实验基地，促进产学研发展。</a:t>
            </a:r>
            <a:endParaRPr lang="en-US" altLang="zh-CN"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    ②加强与新闻媒体单位之间的合作，为新闻媒体单位输送人才的同时，开发虚拟实验培训项目，为企业提供虚拟业务培训服务。</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9"/>
                                        </p:tgtEl>
                                        <p:attrNameLst>
                                          <p:attrName>style.visibility</p:attrName>
                                        </p:attrNameLst>
                                      </p:cBhvr>
                                      <p:to>
                                        <p:strVal val="visible"/>
                                      </p:to>
                                    </p:set>
                                    <p:anim calcmode="lin" valueType="num">
                                      <p:cBhvr additive="base">
                                        <p:cTn id="7" dur="500" fill="hold"/>
                                        <p:tgtEl>
                                          <p:spTgt spid="25609"/>
                                        </p:tgtEl>
                                        <p:attrNameLst>
                                          <p:attrName>ppt_x</p:attrName>
                                        </p:attrNameLst>
                                      </p:cBhvr>
                                      <p:tavLst>
                                        <p:tav tm="0">
                                          <p:val>
                                            <p:strVal val="#ppt_x"/>
                                          </p:val>
                                        </p:tav>
                                        <p:tav tm="100000">
                                          <p:val>
                                            <p:strVal val="#ppt_x"/>
                                          </p:val>
                                        </p:tav>
                                      </p:tavLst>
                                    </p:anim>
                                    <p:anim calcmode="lin" valueType="num">
                                      <p:cBhvr additive="base">
                                        <p:cTn id="8" dur="500" fill="hold"/>
                                        <p:tgtEl>
                                          <p:spTgt spid="256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611"/>
                                        </p:tgtEl>
                                        <p:attrNameLst>
                                          <p:attrName>style.visibility</p:attrName>
                                        </p:attrNameLst>
                                      </p:cBhvr>
                                      <p:to>
                                        <p:strVal val="visible"/>
                                      </p:to>
                                    </p:set>
                                    <p:anim calcmode="lin" valueType="num">
                                      <p:cBhvr additive="base">
                                        <p:cTn id="11" dur="500" fill="hold"/>
                                        <p:tgtEl>
                                          <p:spTgt spid="25611"/>
                                        </p:tgtEl>
                                        <p:attrNameLst>
                                          <p:attrName>ppt_x</p:attrName>
                                        </p:attrNameLst>
                                      </p:cBhvr>
                                      <p:tavLst>
                                        <p:tav tm="0">
                                          <p:val>
                                            <p:strVal val="#ppt_x"/>
                                          </p:val>
                                        </p:tav>
                                        <p:tav tm="100000">
                                          <p:val>
                                            <p:strVal val="#ppt_x"/>
                                          </p:val>
                                        </p:tav>
                                      </p:tavLst>
                                    </p:anim>
                                    <p:anim calcmode="lin" valueType="num">
                                      <p:cBhvr additive="base">
                                        <p:cTn id="12" dur="500" fill="hold"/>
                                        <p:tgtEl>
                                          <p:spTgt spid="256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5608"/>
                                        </p:tgtEl>
                                        <p:attrNameLst>
                                          <p:attrName>style.visibility</p:attrName>
                                        </p:attrNameLst>
                                      </p:cBhvr>
                                      <p:to>
                                        <p:strVal val="visible"/>
                                      </p:to>
                                    </p:set>
                                    <p:anim calcmode="lin" valueType="num">
                                      <p:cBhvr additive="base">
                                        <p:cTn id="17" dur="500" fill="hold"/>
                                        <p:tgtEl>
                                          <p:spTgt spid="25608"/>
                                        </p:tgtEl>
                                        <p:attrNameLst>
                                          <p:attrName>ppt_x</p:attrName>
                                        </p:attrNameLst>
                                      </p:cBhvr>
                                      <p:tavLst>
                                        <p:tav tm="0">
                                          <p:val>
                                            <p:strVal val="#ppt_x"/>
                                          </p:val>
                                        </p:tav>
                                        <p:tav tm="100000">
                                          <p:val>
                                            <p:strVal val="#ppt_x"/>
                                          </p:val>
                                        </p:tav>
                                      </p:tavLst>
                                    </p:anim>
                                    <p:anim calcmode="lin" valueType="num">
                                      <p:cBhvr additive="base">
                                        <p:cTn id="18" dur="500" fill="hold"/>
                                        <p:tgtEl>
                                          <p:spTgt spid="2560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animBg="1"/>
      <p:bldP spid="25609" grpId="0" animBg="1"/>
      <p:bldP spid="25611"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7410" name="矩形 5"/>
          <p:cNvSpPr>
            <a:spLocks noChangeArrowheads="1"/>
          </p:cNvSpPr>
          <p:nvPr/>
        </p:nvSpPr>
        <p:spPr bwMode="auto">
          <a:xfrm>
            <a:off x="0" y="5773738"/>
            <a:ext cx="12192000" cy="1084262"/>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7412" name="文本框 1"/>
          <p:cNvSpPr txBox="1">
            <a:spLocks noChangeArrowheads="1"/>
          </p:cNvSpPr>
          <p:nvPr/>
        </p:nvSpPr>
        <p:spPr bwMode="auto">
          <a:xfrm>
            <a:off x="1052321" y="1073008"/>
            <a:ext cx="7176421" cy="584775"/>
          </a:xfrm>
          <a:prstGeom prst="rect">
            <a:avLst/>
          </a:prstGeom>
          <a:noFill/>
          <a:ln w="9525">
            <a:noFill/>
            <a:miter lim="800000"/>
          </a:ln>
        </p:spPr>
        <p:txBody>
          <a:bodyPr wrap="squar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交通事故融合报道虚拟仿真实验的目的</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17413" name="文本框 47"/>
          <p:cNvSpPr txBox="1">
            <a:spLocks noChangeArrowheads="1"/>
          </p:cNvSpPr>
          <p:nvPr/>
        </p:nvSpPr>
        <p:spPr bwMode="auto">
          <a:xfrm>
            <a:off x="748849" y="1945233"/>
            <a:ext cx="10694301" cy="3783217"/>
          </a:xfrm>
          <a:prstGeom prst="rect">
            <a:avLst/>
          </a:prstGeom>
          <a:noFill/>
          <a:ln w="9525">
            <a:noFill/>
            <a:miter lim="800000"/>
          </a:ln>
        </p:spPr>
        <p:txBody>
          <a:bodyPr/>
          <a:lstStyle/>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1</a:t>
            </a:r>
            <a:r>
              <a:rPr lang="zh-CN" altLang="en-US" dirty="0">
                <a:latin typeface="微软雅黑" panose="020B0503020204020204" pitchFamily="34" charset="-122"/>
                <a:ea typeface="微软雅黑" panose="020B0503020204020204" pitchFamily="34" charset="-122"/>
                <a:sym typeface="Calibri" panose="020F0502020204030204" pitchFamily="34" charset="0"/>
              </a:rPr>
              <a:t>）了解并掌握交通事故现场采访报道策划的要点</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2</a:t>
            </a:r>
            <a:r>
              <a:rPr lang="zh-CN" altLang="en-US" dirty="0">
                <a:latin typeface="微软雅黑" panose="020B0503020204020204" pitchFamily="34" charset="-122"/>
                <a:ea typeface="微软雅黑" panose="020B0503020204020204" pitchFamily="34" charset="-122"/>
                <a:sym typeface="Calibri" panose="020F0502020204030204" pitchFamily="34" charset="0"/>
              </a:rPr>
              <a:t>）了解并掌握交通事故现场采访报道搜集和整理材料的方法</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3</a:t>
            </a:r>
            <a:r>
              <a:rPr lang="zh-CN" altLang="en-US" dirty="0">
                <a:latin typeface="微软雅黑" panose="020B0503020204020204" pitchFamily="34" charset="-122"/>
                <a:ea typeface="微软雅黑" panose="020B0503020204020204" pitchFamily="34" charset="-122"/>
                <a:sym typeface="Calibri" panose="020F0502020204030204" pitchFamily="34" charset="0"/>
              </a:rPr>
              <a:t>）了解并掌握交通事故现场采访报道结构的形式</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4</a:t>
            </a:r>
            <a:r>
              <a:rPr lang="zh-CN" altLang="en-US" dirty="0">
                <a:latin typeface="微软雅黑" panose="020B0503020204020204" pitchFamily="34" charset="-122"/>
                <a:ea typeface="微软雅黑" panose="020B0503020204020204" pitchFamily="34" charset="-122"/>
                <a:sym typeface="Calibri" panose="020F0502020204030204" pitchFamily="34" charset="0"/>
              </a:rPr>
              <a:t>）了解并掌握交通事故现场采访报道文稿写作的要点及快速写作技巧</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5</a:t>
            </a:r>
            <a:r>
              <a:rPr lang="zh-CN" altLang="en-US" dirty="0">
                <a:latin typeface="微软雅黑" panose="020B0503020204020204" pitchFamily="34" charset="-122"/>
                <a:ea typeface="微软雅黑" panose="020B0503020204020204" pitchFamily="34" charset="-122"/>
                <a:sym typeface="Calibri" panose="020F0502020204030204" pitchFamily="34" charset="0"/>
              </a:rPr>
              <a:t>）了解并掌握交通事故现场采访报道出镜表达的技巧</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6</a:t>
            </a:r>
            <a:r>
              <a:rPr lang="zh-CN" altLang="en-US" dirty="0">
                <a:latin typeface="微软雅黑" panose="020B0503020204020204" pitchFamily="34" charset="-122"/>
                <a:ea typeface="微软雅黑" panose="020B0503020204020204" pitchFamily="34" charset="-122"/>
                <a:sym typeface="Calibri" panose="020F0502020204030204" pitchFamily="34" charset="0"/>
              </a:rPr>
              <a:t>）了解并掌握交通事故现场报道视频快速编辑的方法</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7</a:t>
            </a:r>
            <a:r>
              <a:rPr lang="zh-CN" altLang="en-US" dirty="0">
                <a:latin typeface="微软雅黑" panose="020B0503020204020204" pitchFamily="34" charset="-122"/>
                <a:ea typeface="微软雅黑" panose="020B0503020204020204" pitchFamily="34" charset="-122"/>
                <a:sym typeface="Calibri" panose="020F0502020204030204" pitchFamily="34" charset="0"/>
              </a:rPr>
              <a:t>）提高大学生交通事故融合报道的能力</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r>
              <a:rPr lang="zh-CN" altLang="en-US" dirty="0">
                <a:latin typeface="微软雅黑" panose="020B0503020204020204" pitchFamily="34" charset="-122"/>
                <a:ea typeface="微软雅黑" panose="020B0503020204020204" pitchFamily="34" charset="-122"/>
                <a:sym typeface="Calibri" panose="020F0502020204030204" pitchFamily="34" charset="0"/>
              </a:rPr>
              <a:t>（</a:t>
            </a:r>
            <a:r>
              <a:rPr lang="en-US" altLang="zh-CN" dirty="0">
                <a:latin typeface="微软雅黑" panose="020B0503020204020204" pitchFamily="34" charset="-122"/>
                <a:ea typeface="微软雅黑" panose="020B0503020204020204" pitchFamily="34" charset="-122"/>
                <a:sym typeface="Calibri" panose="020F0502020204030204" pitchFamily="34" charset="0"/>
              </a:rPr>
              <a:t>8</a:t>
            </a:r>
            <a:r>
              <a:rPr lang="zh-CN" altLang="en-US" dirty="0">
                <a:latin typeface="微软雅黑" panose="020B0503020204020204" pitchFamily="34" charset="-122"/>
                <a:ea typeface="微软雅黑" panose="020B0503020204020204" pitchFamily="34" charset="-122"/>
                <a:sym typeface="Calibri" panose="020F0502020204030204" pitchFamily="34" charset="0"/>
              </a:rPr>
              <a:t>）在线培养新闻机构从业人员或企事业单位宣传部门人事的交通事故融合报道的专业技能</a:t>
            </a:r>
            <a:endParaRPr lang="zh-CN" altLang="en-US"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algn="just">
              <a:lnSpc>
                <a:spcPct val="150000"/>
              </a:lnSpc>
              <a:buFont typeface="Arial" panose="020B0604020202020204" pitchFamily="34" charset="0"/>
              <a:buChar char="•"/>
            </a:pPr>
            <a:endParaRPr lang="zh-CN" altLang="en-US" dirty="0">
              <a:solidFill>
                <a:srgbClr val="6D6D6D"/>
              </a:solidFill>
              <a:latin typeface="微软雅黑" panose="020B0503020204020204" pitchFamily="34" charset="-122"/>
              <a:ea typeface="微软雅黑" panose="020B0503020204020204" pitchFamily="34" charset="-122"/>
              <a:sym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additive="base">
                                        <p:cTn id="7" dur="500" fill="hold"/>
                                        <p:tgtEl>
                                          <p:spTgt spid="17412"/>
                                        </p:tgtEl>
                                        <p:attrNameLst>
                                          <p:attrName>ppt_x</p:attrName>
                                        </p:attrNameLst>
                                      </p:cBhvr>
                                      <p:tavLst>
                                        <p:tav tm="0">
                                          <p:val>
                                            <p:strVal val="#ppt_x"/>
                                          </p:val>
                                        </p:tav>
                                        <p:tav tm="100000">
                                          <p:val>
                                            <p:strVal val="#ppt_x"/>
                                          </p:val>
                                        </p:tav>
                                      </p:tavLst>
                                    </p:anim>
                                    <p:anim calcmode="lin" valueType="num">
                                      <p:cBhvr additive="base">
                                        <p:cTn id="8"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3"/>
                                        </p:tgtEl>
                                        <p:attrNameLst>
                                          <p:attrName>style.visibility</p:attrName>
                                        </p:attrNameLst>
                                      </p:cBhvr>
                                      <p:to>
                                        <p:strVal val="visible"/>
                                      </p:to>
                                    </p:set>
                                    <p:anim calcmode="lin" valueType="num">
                                      <p:cBhvr additive="base">
                                        <p:cTn id="13" dur="500" fill="hold"/>
                                        <p:tgtEl>
                                          <p:spTgt spid="17413"/>
                                        </p:tgtEl>
                                        <p:attrNameLst>
                                          <p:attrName>ppt_x</p:attrName>
                                        </p:attrNameLst>
                                      </p:cBhvr>
                                      <p:tavLst>
                                        <p:tav tm="0">
                                          <p:val>
                                            <p:strVal val="#ppt_x"/>
                                          </p:val>
                                        </p:tav>
                                        <p:tav tm="100000">
                                          <p:val>
                                            <p:strVal val="#ppt_x"/>
                                          </p:val>
                                        </p:tav>
                                      </p:tavLst>
                                    </p:anim>
                                    <p:anim calcmode="lin" valueType="num">
                                      <p:cBhvr additive="base">
                                        <p:cTn id="14" dur="500" fill="hold"/>
                                        <p:tgtEl>
                                          <p:spTgt spid="174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矩形 25"/>
          <p:cNvSpPr>
            <a:spLocks noChangeArrowheads="1"/>
          </p:cNvSpPr>
          <p:nvPr/>
        </p:nvSpPr>
        <p:spPr bwMode="auto">
          <a:xfrm>
            <a:off x="4833938" y="3730625"/>
            <a:ext cx="2705100" cy="336550"/>
          </a:xfrm>
          <a:prstGeom prst="rect">
            <a:avLst/>
          </a:prstGeom>
          <a:solidFill>
            <a:srgbClr val="D63726"/>
          </a:solidFill>
          <a:ln w="9525">
            <a:noFill/>
            <a:miter lim="800000"/>
          </a:ln>
        </p:spPr>
        <p:txBody>
          <a:bodyPr anchor="ctr"/>
          <a:lstStyle/>
          <a:p>
            <a:pPr algn="ctr"/>
            <a:r>
              <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重庆师范大学 新闻与传媒学院</a:t>
            </a:r>
            <a:endParaRPr lang="zh-CN" altLang="en-US" sz="14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38"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4339" name="矩形 5"/>
          <p:cNvSpPr>
            <a:spLocks noChangeArrowheads="1"/>
          </p:cNvSpPr>
          <p:nvPr/>
        </p:nvSpPr>
        <p:spPr bwMode="auto">
          <a:xfrm>
            <a:off x="0" y="5773738"/>
            <a:ext cx="12192000" cy="1084262"/>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4340" name="文本框 6"/>
          <p:cNvSpPr>
            <a:spLocks noChangeArrowheads="1"/>
          </p:cNvSpPr>
          <p:nvPr/>
        </p:nvSpPr>
        <p:spPr bwMode="auto">
          <a:xfrm>
            <a:off x="1016451" y="1695252"/>
            <a:ext cx="10159097" cy="923330"/>
          </a:xfrm>
          <a:prstGeom prst="rect">
            <a:avLst/>
          </a:prstGeom>
          <a:noFill/>
          <a:ln w="9525">
            <a:noFill/>
            <a:miter lim="800000"/>
          </a:ln>
        </p:spPr>
        <p:txBody>
          <a:bodyPr wrap="square">
            <a:spAutoFit/>
          </a:bodyPr>
          <a:lstStyle/>
          <a:p>
            <a:pPr algn="ctr"/>
            <a:r>
              <a:rPr lang="zh-CN" altLang="en-US" sz="5400" dirty="0">
                <a:solidFill>
                  <a:srgbClr val="F53824"/>
                </a:solidFill>
                <a:latin typeface="微软雅黑" panose="020B0503020204020204" pitchFamily="34" charset="-122"/>
                <a:ea typeface="微软雅黑" panose="020B0503020204020204" pitchFamily="34" charset="-122"/>
                <a:sym typeface="Calibri" panose="020F0502020204030204" pitchFamily="34" charset="0"/>
              </a:rPr>
              <a:t>谢谢观看</a:t>
            </a:r>
            <a:endParaRPr lang="zh-CN" altLang="en-US" sz="5400" dirty="0">
              <a:solidFill>
                <a:srgbClr val="F53824"/>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4341" name="直接连接符 10"/>
          <p:cNvSpPr>
            <a:spLocks noChangeShapeType="1"/>
          </p:cNvSpPr>
          <p:nvPr/>
        </p:nvSpPr>
        <p:spPr bwMode="auto">
          <a:xfrm>
            <a:off x="3571875" y="2835275"/>
            <a:ext cx="5503863" cy="0"/>
          </a:xfrm>
          <a:prstGeom prst="line">
            <a:avLst/>
          </a:prstGeom>
          <a:noFill/>
          <a:ln w="6350">
            <a:solidFill>
              <a:srgbClr val="242424"/>
            </a:solidFill>
            <a:round/>
          </a:ln>
        </p:spPr>
        <p:txBody>
          <a:bodyPr/>
          <a:lstStyle/>
          <a:p>
            <a:endParaRPr lang="zh-CN" altLang="en-US"/>
          </a:p>
        </p:txBody>
      </p:sp>
      <p:sp>
        <p:nvSpPr>
          <p:cNvPr id="14342" name="文本框 12"/>
          <p:cNvSpPr>
            <a:spLocks noChangeArrowheads="1"/>
          </p:cNvSpPr>
          <p:nvPr/>
        </p:nvSpPr>
        <p:spPr bwMode="auto">
          <a:xfrm>
            <a:off x="3992563" y="3008313"/>
            <a:ext cx="4208462" cy="396875"/>
          </a:xfrm>
          <a:prstGeom prst="rect">
            <a:avLst/>
          </a:prstGeom>
          <a:noFill/>
          <a:ln w="9525">
            <a:noFill/>
            <a:miter lim="800000"/>
          </a:ln>
        </p:spPr>
        <p:txBody>
          <a:bodyPr>
            <a:spAutoFit/>
          </a:bodyPr>
          <a:lstStyle/>
          <a:p>
            <a:pPr algn="ctr"/>
            <a:r>
              <a:rPr lang="zh-CN" altLang="en-US" sz="20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杨帆</a:t>
            </a:r>
            <a:endParaRPr lang="zh-CN" altLang="en-US" sz="20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343" name="直接连接符 14"/>
          <p:cNvSpPr>
            <a:spLocks noChangeShapeType="1"/>
          </p:cNvSpPr>
          <p:nvPr/>
        </p:nvSpPr>
        <p:spPr bwMode="auto">
          <a:xfrm>
            <a:off x="3571875" y="3549650"/>
            <a:ext cx="5503863" cy="0"/>
          </a:xfrm>
          <a:prstGeom prst="line">
            <a:avLst/>
          </a:prstGeom>
          <a:noFill/>
          <a:ln w="6350">
            <a:solidFill>
              <a:srgbClr val="242424"/>
            </a:solidFill>
            <a:round/>
          </a:ln>
        </p:spPr>
        <p:txBody>
          <a:bodyPr/>
          <a:lstStyle/>
          <a:p>
            <a:endParaRPr lang="zh-CN" altLang="en-US"/>
          </a:p>
        </p:txBody>
      </p:sp>
      <p:sp>
        <p:nvSpPr>
          <p:cNvPr id="10" name="文本框 9"/>
          <p:cNvSpPr txBox="1"/>
          <p:nvPr/>
        </p:nvSpPr>
        <p:spPr>
          <a:xfrm>
            <a:off x="3048000" y="3246961"/>
            <a:ext cx="6096000" cy="369332"/>
          </a:xfrm>
          <a:prstGeom prst="rect">
            <a:avLst/>
          </a:prstGeom>
          <a:noFill/>
        </p:spPr>
        <p:txBody>
          <a:bodyPr wrap="square">
            <a:spAutoFit/>
          </a:bodyPr>
          <a:lstStyle/>
          <a:p>
            <a:r>
              <a:rPr lang="zh-CN" altLang="en-US"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a:spLocks noChangeArrowheads="1"/>
          </p:cNvSpPr>
          <p:nvPr/>
        </p:nvSpPr>
        <p:spPr bwMode="auto">
          <a:xfrm>
            <a:off x="926282" y="3179643"/>
            <a:ext cx="4555331"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eaLnBrk="0" hangingPunct="0">
              <a:lnSpc>
                <a:spcPct val="100000"/>
              </a:lnSpc>
              <a:spcBef>
                <a:spcPct val="0"/>
              </a:spcBef>
              <a:buFont typeface="Arial" panose="020B0604020202020204" pitchFamily="34" charset="0"/>
              <a:buNone/>
              <a:defRPr/>
            </a:pPr>
            <a:endParaRPr lang="en-US" altLang="zh-CN" sz="1400" dirty="0">
              <a:solidFill>
                <a:schemeClr val="bg1">
                  <a:lumMod val="85000"/>
                </a:schemeClr>
              </a:solidFill>
              <a:latin typeface="微软雅黑" panose="020B0503020204020204" pitchFamily="34" charset="-122"/>
              <a:ea typeface="微软雅黑" panose="020B0503020204020204" pitchFamily="34" charset="-122"/>
            </a:endParaRPr>
          </a:p>
          <a:p>
            <a:pPr eaLnBrk="0" hangingPunct="0">
              <a:lnSpc>
                <a:spcPct val="100000"/>
              </a:lnSpc>
              <a:spcBef>
                <a:spcPct val="0"/>
              </a:spcBef>
              <a:buFont typeface="Arial" panose="020B0604020202020204" pitchFamily="34" charset="0"/>
              <a:buNone/>
              <a:defRPr/>
            </a:pPr>
            <a:r>
              <a:rPr lang="zh-CN" altLang="en-US" sz="1400" dirty="0">
                <a:solidFill>
                  <a:schemeClr val="bg1">
                    <a:lumMod val="85000"/>
                  </a:schemeClr>
                </a:solidFill>
                <a:latin typeface="微软雅黑" panose="020B0503020204020204" pitchFamily="34" charset="-122"/>
                <a:ea typeface="微软雅黑" panose="020B0503020204020204" pitchFamily="34" charset="-122"/>
              </a:rPr>
              <a:t>       </a:t>
            </a:r>
            <a:endParaRPr lang="en-US" altLang="zh-CN" sz="1400" dirty="0">
              <a:solidFill>
                <a:schemeClr val="bg1">
                  <a:lumMod val="85000"/>
                </a:schemeClr>
              </a:solidFill>
              <a:latin typeface="微软雅黑" panose="020B0503020204020204" pitchFamily="34" charset="-122"/>
              <a:ea typeface="微软雅黑" panose="020B0503020204020204" pitchFamily="34" charset="-122"/>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消息来源在新闻报道中具有重要作用，为保证新闻的真实性，需要获得多个消息来源的互证或者等待官方权威信息的发布。在交通事故现场报道这类突发性新闻事件中，信源变得更加敏感与难寻，而记者需反复确认信源，进入现场观察报道，真实、全面、客观、公正的做出报道。</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a:p>
            <a:pPr algn="ctr" eaLnBrk="0" hangingPunct="0">
              <a:lnSpc>
                <a:spcPct val="100000"/>
              </a:lnSpc>
              <a:spcBef>
                <a:spcPct val="0"/>
              </a:spcBef>
              <a:buFont typeface="Arial" panose="020B0604020202020204" pitchFamily="34" charset="0"/>
              <a:buNone/>
              <a:defRPr/>
            </a:pP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59"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60" name="文本框 4"/>
          <p:cNvSpPr txBox="1">
            <a:spLocks noChangeArrowheads="1"/>
          </p:cNvSpPr>
          <p:nvPr/>
        </p:nvSpPr>
        <p:spPr bwMode="auto">
          <a:xfrm>
            <a:off x="3433763" y="896076"/>
            <a:ext cx="5870574" cy="584775"/>
          </a:xfrm>
          <a:prstGeom prst="rect">
            <a:avLst/>
          </a:prstGeom>
          <a:noFill/>
          <a:ln w="9525">
            <a:noFill/>
            <a:miter lim="800000"/>
          </a:ln>
        </p:spPr>
        <p:txBody>
          <a:bodyPr wrap="squar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实验原理（或对应的知识点）</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19461" name="流程图: 联系 2"/>
          <p:cNvSpPr>
            <a:spLocks noChangeArrowheads="1"/>
          </p:cNvSpPr>
          <p:nvPr/>
        </p:nvSpPr>
        <p:spPr bwMode="auto">
          <a:xfrm>
            <a:off x="3113685" y="2947988"/>
            <a:ext cx="422275"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1</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2" name="文本框 1"/>
          <p:cNvSpPr txBox="1">
            <a:spLocks noChangeArrowheads="1"/>
          </p:cNvSpPr>
          <p:nvPr/>
        </p:nvSpPr>
        <p:spPr bwMode="auto">
          <a:xfrm>
            <a:off x="2713831" y="3582147"/>
            <a:ext cx="1439863" cy="400110"/>
          </a:xfrm>
          <a:prstGeom prst="rect">
            <a:avLst/>
          </a:prstGeom>
          <a:noFill/>
          <a:ln w="9525">
            <a:noFill/>
            <a:miter lim="800000"/>
          </a:ln>
        </p:spPr>
        <p:txBody>
          <a:bodyPr>
            <a:spAutoFit/>
          </a:bodyPr>
          <a:lstStyle/>
          <a:p>
            <a:pPr eaLnBrk="0" hangingPunct="0"/>
            <a:r>
              <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rPr>
              <a:t>消息来源</a:t>
            </a:r>
            <a:endPar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endParaRPr>
          </a:p>
        </p:txBody>
      </p:sp>
      <p:sp>
        <p:nvSpPr>
          <p:cNvPr id="15" name="矩形 1"/>
          <p:cNvSpPr>
            <a:spLocks noChangeArrowheads="1"/>
          </p:cNvSpPr>
          <p:nvPr/>
        </p:nvSpPr>
        <p:spPr bwMode="auto">
          <a:xfrm>
            <a:off x="5688610" y="3188548"/>
            <a:ext cx="2571457"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eaLnBrk="0" hangingPunct="0">
              <a:lnSpc>
                <a:spcPct val="100000"/>
              </a:lnSpc>
              <a:spcBef>
                <a:spcPct val="0"/>
              </a:spcBef>
              <a:buFont typeface="Arial" panose="020B0604020202020204" pitchFamily="34" charset="0"/>
              <a:buNone/>
              <a:defRPr/>
            </a:pPr>
            <a:r>
              <a:rPr lang="zh-CN" altLang="en-US" sz="1400" dirty="0">
                <a:solidFill>
                  <a:schemeClr val="bg1">
                    <a:lumMod val="85000"/>
                  </a:schemeClr>
                </a:solidFill>
                <a:latin typeface="微软雅黑" panose="020B0503020204020204" pitchFamily="34" charset="-122"/>
                <a:ea typeface="微软雅黑" panose="020B0503020204020204" pitchFamily="34" charset="-122"/>
              </a:rPr>
              <a:t>       </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策划在新闻报道中具有重要作用，交通事故融合新闻报道的策划需要在有限时间内快速掌握突发消息策划的基本理念和操作要领。</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a:p>
            <a:pPr eaLnBrk="0" hangingPunct="0">
              <a:lnSpc>
                <a:spcPct val="100000"/>
              </a:lnSpc>
              <a:spcBef>
                <a:spcPct val="0"/>
              </a:spcBef>
              <a:buFont typeface="Arial" panose="020B0604020202020204" pitchFamily="34" charset="0"/>
              <a:buNone/>
              <a:defRPr/>
            </a:pP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9464" name="流程图: 联系 2"/>
          <p:cNvSpPr>
            <a:spLocks noChangeArrowheads="1"/>
          </p:cNvSpPr>
          <p:nvPr/>
        </p:nvSpPr>
        <p:spPr bwMode="auto">
          <a:xfrm>
            <a:off x="6750025" y="2972648"/>
            <a:ext cx="422275" cy="420687"/>
          </a:xfrm>
          <a:prstGeom prst="flowChartConnector">
            <a:avLst/>
          </a:prstGeom>
          <a:solidFill>
            <a:schemeClr val="bg1"/>
          </a:solidFill>
          <a:ln w="9525">
            <a:noFill/>
            <a:round/>
          </a:ln>
        </p:spPr>
        <p:txBody>
          <a:bodyPr/>
          <a:lstStyle/>
          <a:p>
            <a:pPr eaLnBrk="0" hangingPunct="0"/>
            <a:r>
              <a:rPr lang="en-US" altLang="zh-CN">
                <a:solidFill>
                  <a:srgbClr val="C00000"/>
                </a:solidFill>
                <a:latin typeface="Arial" panose="020B0604020202020204" pitchFamily="34" charset="0"/>
                <a:sym typeface="Calibri" panose="020F0502020204030204" pitchFamily="34" charset="0"/>
              </a:rPr>
              <a:t>2</a:t>
            </a:r>
            <a:endParaRPr lang="zh-CN" altLang="en-US">
              <a:solidFill>
                <a:srgbClr val="C00000"/>
              </a:solidFill>
              <a:latin typeface="Arial" panose="020B0604020202020204" pitchFamily="34" charset="0"/>
              <a:sym typeface="Calibri" panose="020F0502020204030204" pitchFamily="34" charset="0"/>
            </a:endParaRPr>
          </a:p>
        </p:txBody>
      </p:sp>
      <p:sp>
        <p:nvSpPr>
          <p:cNvPr id="19465" name="文本框 1"/>
          <p:cNvSpPr txBox="1">
            <a:spLocks noChangeArrowheads="1"/>
          </p:cNvSpPr>
          <p:nvPr/>
        </p:nvSpPr>
        <p:spPr bwMode="auto">
          <a:xfrm>
            <a:off x="6330925" y="3674323"/>
            <a:ext cx="1438275" cy="368300"/>
          </a:xfrm>
          <a:prstGeom prst="rect">
            <a:avLst/>
          </a:prstGeom>
          <a:noFill/>
          <a:ln w="9525">
            <a:noFill/>
            <a:miter lim="800000"/>
          </a:ln>
        </p:spPr>
        <p:txBody>
          <a:bodyPr>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报道策划</a:t>
            </a:r>
            <a:endParaRPr lang="zh-CN" altLang="en-US" dirty="0">
              <a:sym typeface="Calibri" panose="020F0502020204030204" pitchFamily="34" charset="0"/>
            </a:endParaRPr>
          </a:p>
        </p:txBody>
      </p:sp>
      <p:sp>
        <p:nvSpPr>
          <p:cNvPr id="18" name="矩形 1"/>
          <p:cNvSpPr>
            <a:spLocks noChangeArrowheads="1"/>
          </p:cNvSpPr>
          <p:nvPr/>
        </p:nvSpPr>
        <p:spPr bwMode="auto">
          <a:xfrm>
            <a:off x="8440712" y="3188548"/>
            <a:ext cx="2571457"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eaLnBrk="0" hangingPunct="0">
              <a:lnSpc>
                <a:spcPct val="100000"/>
              </a:lnSpc>
              <a:spcBef>
                <a:spcPct val="0"/>
              </a:spcBef>
              <a:buFont typeface="Arial" panose="020B0604020202020204" pitchFamily="34" charset="0"/>
              <a:buNone/>
              <a:defRPr/>
            </a:pPr>
            <a:r>
              <a:rPr lang="zh-CN" altLang="en-US" sz="1400" dirty="0">
                <a:solidFill>
                  <a:schemeClr val="bg1">
                    <a:lumMod val="85000"/>
                  </a:schemeClr>
                </a:solidFill>
                <a:latin typeface="微软雅黑" panose="020B0503020204020204" pitchFamily="34" charset="-122"/>
                <a:ea typeface="微软雅黑" panose="020B0503020204020204" pitchFamily="34" charset="-122"/>
              </a:rPr>
              <a:t>       </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交通事故现场新闻报道需学生掌握基本的素材搜集方法外，还应了解并掌握通过“观察”和“体验”现场来获取素材的方法。</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a:p>
            <a:pPr algn="ctr" eaLnBrk="0" hangingPunct="0">
              <a:lnSpc>
                <a:spcPct val="100000"/>
              </a:lnSpc>
              <a:spcBef>
                <a:spcPct val="0"/>
              </a:spcBef>
              <a:buFont typeface="Arial" panose="020B0604020202020204" pitchFamily="34" charset="0"/>
              <a:buNone/>
              <a:defRPr/>
            </a:pP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9467" name="流程图: 联系 2"/>
          <p:cNvSpPr>
            <a:spLocks noChangeArrowheads="1"/>
          </p:cNvSpPr>
          <p:nvPr/>
        </p:nvSpPr>
        <p:spPr bwMode="auto">
          <a:xfrm>
            <a:off x="9581070" y="2972648"/>
            <a:ext cx="422275" cy="420687"/>
          </a:xfrm>
          <a:prstGeom prst="flowChartConnector">
            <a:avLst/>
          </a:prstGeom>
          <a:solidFill>
            <a:schemeClr val="bg1"/>
          </a:solidFill>
          <a:ln w="9525">
            <a:noFill/>
            <a:round/>
          </a:ln>
        </p:spPr>
        <p:txBody>
          <a:bodyPr/>
          <a:lstStyle/>
          <a:p>
            <a:pPr eaLnBrk="0" hangingPunct="0"/>
            <a:r>
              <a:rPr lang="en-US" altLang="zh-CN">
                <a:solidFill>
                  <a:srgbClr val="C00000"/>
                </a:solidFill>
                <a:latin typeface="Arial" panose="020B0604020202020204" pitchFamily="34" charset="0"/>
                <a:sym typeface="Calibri" panose="020F0502020204030204" pitchFamily="34" charset="0"/>
              </a:rPr>
              <a:t>3</a:t>
            </a:r>
            <a:endParaRPr lang="zh-CN" altLang="en-US">
              <a:solidFill>
                <a:srgbClr val="C00000"/>
              </a:solidFill>
              <a:latin typeface="Arial" panose="020B0604020202020204" pitchFamily="34" charset="0"/>
              <a:sym typeface="Calibri" panose="020F0502020204030204" pitchFamily="34" charset="0"/>
            </a:endParaRPr>
          </a:p>
        </p:txBody>
      </p:sp>
      <p:sp>
        <p:nvSpPr>
          <p:cNvPr id="19468" name="文本框 1"/>
          <p:cNvSpPr txBox="1">
            <a:spLocks noChangeArrowheads="1"/>
          </p:cNvSpPr>
          <p:nvPr/>
        </p:nvSpPr>
        <p:spPr bwMode="auto">
          <a:xfrm>
            <a:off x="9221876" y="3649005"/>
            <a:ext cx="1438275" cy="400110"/>
          </a:xfrm>
          <a:prstGeom prst="rect">
            <a:avLst/>
          </a:prstGeom>
          <a:noFill/>
          <a:ln w="9525">
            <a:noFill/>
            <a:miter lim="800000"/>
          </a:ln>
        </p:spPr>
        <p:txBody>
          <a:bodyPr>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素材搜集</a:t>
            </a:r>
            <a:endParaRPr lang="zh-CN" altLang="en-US" dirty="0">
              <a:sym typeface="Calibri" panose="020F0502020204030204" pitchFamily="34" charset="0"/>
            </a:endParaRPr>
          </a:p>
        </p:txBody>
      </p:sp>
      <p:sp>
        <p:nvSpPr>
          <p:cNvPr id="19" name="文本框 18"/>
          <p:cNvSpPr txBox="1"/>
          <p:nvPr/>
        </p:nvSpPr>
        <p:spPr>
          <a:xfrm>
            <a:off x="1106773" y="1622724"/>
            <a:ext cx="9978453" cy="1200329"/>
          </a:xfrm>
          <a:prstGeom prst="rect">
            <a:avLst/>
          </a:prstGeom>
          <a:noFill/>
        </p:spPr>
        <p:txBody>
          <a:bodyPr wrap="square">
            <a:spAutoFit/>
          </a:bodyPr>
          <a:lstStyle/>
          <a:p>
            <a:pPr indent="457200"/>
            <a:r>
              <a:rPr lang="zh-CN" altLang="en-US" dirty="0">
                <a:latin typeface="微软雅黑" panose="020B0503020204020204" pitchFamily="34" charset="-122"/>
                <a:ea typeface="微软雅黑" panose="020B0503020204020204" pitchFamily="34" charset="-122"/>
              </a:rPr>
              <a:t>利用远程沉浸式</a:t>
            </a:r>
            <a:r>
              <a:rPr lang="en-US" altLang="zh-CN" dirty="0">
                <a:latin typeface="微软雅黑" panose="020B0503020204020204" pitchFamily="34" charset="-122"/>
                <a:ea typeface="微软雅黑" panose="020B0503020204020204" pitchFamily="34" charset="-122"/>
              </a:rPr>
              <a:t>VR</a:t>
            </a:r>
            <a:r>
              <a:rPr lang="zh-CN" altLang="en-US" dirty="0">
                <a:latin typeface="微软雅黑" panose="020B0503020204020204" pitchFamily="34" charset="-122"/>
                <a:ea typeface="微软雅黑" panose="020B0503020204020204" pitchFamily="34" charset="-122"/>
              </a:rPr>
              <a:t>新闻报道虚拟平台，使学生了解并掌握交通事故融合报道的基本原则及相关技巧。在本实验中，学生将参与策划、采访、写作、出镜报道和编辑、摄像等，真实体验交通事故新闻生产的全过程。</a:t>
            </a:r>
            <a:endParaRPr lang="zh-CN" altLang="en-US" dirty="0">
              <a:latin typeface="微软雅黑" panose="020B0503020204020204" pitchFamily="34" charset="-122"/>
              <a:ea typeface="微软雅黑" panose="020B0503020204020204" pitchFamily="34" charset="-122"/>
            </a:endParaRPr>
          </a:p>
          <a:p>
            <a:r>
              <a:rPr lang="zh-CN" altLang="en-US" b="1" dirty="0">
                <a:latin typeface="微软雅黑" panose="020B0503020204020204" pitchFamily="34" charset="-122"/>
                <a:ea typeface="微软雅黑" panose="020B0503020204020204" pitchFamily="34" charset="-122"/>
              </a:rPr>
              <a:t>知识点数量： </a:t>
            </a:r>
            <a:r>
              <a:rPr lang="zh-CN" altLang="en-US" b="1" u="sng" dirty="0">
                <a:latin typeface="微软雅黑" panose="020B0503020204020204" pitchFamily="34" charset="-122"/>
                <a:ea typeface="微软雅黑" panose="020B0503020204020204" pitchFamily="34" charset="-122"/>
              </a:rPr>
              <a:t>  </a:t>
            </a:r>
            <a:r>
              <a:rPr lang="en-US" altLang="zh-CN" b="1" u="sng" dirty="0">
                <a:latin typeface="微软雅黑" panose="020B0503020204020204" pitchFamily="34" charset="-122"/>
                <a:ea typeface="微软雅黑" panose="020B0503020204020204" pitchFamily="34" charset="-122"/>
              </a:rPr>
              <a:t>14   </a:t>
            </a:r>
            <a:r>
              <a:rPr lang="zh-CN" altLang="en-US" b="1" dirty="0">
                <a:latin typeface="微软雅黑" panose="020B0503020204020204" pitchFamily="34" charset="-122"/>
                <a:ea typeface="微软雅黑" panose="020B0503020204020204" pitchFamily="34" charset="-122"/>
              </a:rPr>
              <a:t>（个）</a:t>
            </a:r>
            <a:endParaRPr lang="zh-CN" altLang="en-US"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additive="base">
                                        <p:cTn id="7" dur="500" fill="hold"/>
                                        <p:tgtEl>
                                          <p:spTgt spid="19460"/>
                                        </p:tgtEl>
                                        <p:attrNameLst>
                                          <p:attrName>ppt_x</p:attrName>
                                        </p:attrNameLst>
                                      </p:cBhvr>
                                      <p:tavLst>
                                        <p:tav tm="0">
                                          <p:val>
                                            <p:strVal val="#ppt_x"/>
                                          </p:val>
                                        </p:tav>
                                        <p:tav tm="100000">
                                          <p:val>
                                            <p:strVal val="#ppt_x"/>
                                          </p:val>
                                        </p:tav>
                                      </p:tavLst>
                                    </p:anim>
                                    <p:anim calcmode="lin" valueType="num">
                                      <p:cBhvr additive="base">
                                        <p:cTn id="8" dur="500" fill="hold"/>
                                        <p:tgtEl>
                                          <p:spTgt spid="194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458"/>
                                        </p:tgtEl>
                                        <p:attrNameLst>
                                          <p:attrName>style.visibility</p:attrName>
                                        </p:attrNameLst>
                                      </p:cBhvr>
                                      <p:to>
                                        <p:strVal val="visible"/>
                                      </p:to>
                                    </p:set>
                                    <p:anim calcmode="lin" valueType="num">
                                      <p:cBhvr additive="base">
                                        <p:cTn id="19" dur="500" fill="hold"/>
                                        <p:tgtEl>
                                          <p:spTgt spid="19458"/>
                                        </p:tgtEl>
                                        <p:attrNameLst>
                                          <p:attrName>ppt_x</p:attrName>
                                        </p:attrNameLst>
                                      </p:cBhvr>
                                      <p:tavLst>
                                        <p:tav tm="0">
                                          <p:val>
                                            <p:strVal val="#ppt_x"/>
                                          </p:val>
                                        </p:tav>
                                        <p:tav tm="100000">
                                          <p:val>
                                            <p:strVal val="#ppt_x"/>
                                          </p:val>
                                        </p:tav>
                                      </p:tavLst>
                                    </p:anim>
                                    <p:anim calcmode="lin" valueType="num">
                                      <p:cBhvr additive="base">
                                        <p:cTn id="20" dur="500" fill="hold"/>
                                        <p:tgtEl>
                                          <p:spTgt spid="1945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461"/>
                                        </p:tgtEl>
                                        <p:attrNameLst>
                                          <p:attrName>style.visibility</p:attrName>
                                        </p:attrNameLst>
                                      </p:cBhvr>
                                      <p:to>
                                        <p:strVal val="visible"/>
                                      </p:to>
                                    </p:set>
                                    <p:anim calcmode="lin" valueType="num">
                                      <p:cBhvr additive="base">
                                        <p:cTn id="23" dur="500" fill="hold"/>
                                        <p:tgtEl>
                                          <p:spTgt spid="19461"/>
                                        </p:tgtEl>
                                        <p:attrNameLst>
                                          <p:attrName>ppt_x</p:attrName>
                                        </p:attrNameLst>
                                      </p:cBhvr>
                                      <p:tavLst>
                                        <p:tav tm="0">
                                          <p:val>
                                            <p:strVal val="#ppt_x"/>
                                          </p:val>
                                        </p:tav>
                                        <p:tav tm="100000">
                                          <p:val>
                                            <p:strVal val="#ppt_x"/>
                                          </p:val>
                                        </p:tav>
                                      </p:tavLst>
                                    </p:anim>
                                    <p:anim calcmode="lin" valueType="num">
                                      <p:cBhvr additive="base">
                                        <p:cTn id="24" dur="500" fill="hold"/>
                                        <p:tgtEl>
                                          <p:spTgt spid="1946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9462"/>
                                        </p:tgtEl>
                                        <p:attrNameLst>
                                          <p:attrName>style.visibility</p:attrName>
                                        </p:attrNameLst>
                                      </p:cBhvr>
                                      <p:to>
                                        <p:strVal val="visible"/>
                                      </p:to>
                                    </p:set>
                                    <p:anim calcmode="lin" valueType="num">
                                      <p:cBhvr additive="base">
                                        <p:cTn id="27" dur="500" fill="hold"/>
                                        <p:tgtEl>
                                          <p:spTgt spid="19462"/>
                                        </p:tgtEl>
                                        <p:attrNameLst>
                                          <p:attrName>ppt_x</p:attrName>
                                        </p:attrNameLst>
                                      </p:cBhvr>
                                      <p:tavLst>
                                        <p:tav tm="0">
                                          <p:val>
                                            <p:strVal val="#ppt_x"/>
                                          </p:val>
                                        </p:tav>
                                        <p:tav tm="100000">
                                          <p:val>
                                            <p:strVal val="#ppt_x"/>
                                          </p:val>
                                        </p:tav>
                                      </p:tavLst>
                                    </p:anim>
                                    <p:anim calcmode="lin" valueType="num">
                                      <p:cBhvr additive="base">
                                        <p:cTn id="28" dur="500" fill="hold"/>
                                        <p:tgtEl>
                                          <p:spTgt spid="1946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9464"/>
                                        </p:tgtEl>
                                        <p:attrNameLst>
                                          <p:attrName>style.visibility</p:attrName>
                                        </p:attrNameLst>
                                      </p:cBhvr>
                                      <p:to>
                                        <p:strVal val="visible"/>
                                      </p:to>
                                    </p:set>
                                    <p:anim calcmode="lin" valueType="num">
                                      <p:cBhvr additive="base">
                                        <p:cTn id="37" dur="500" fill="hold"/>
                                        <p:tgtEl>
                                          <p:spTgt spid="19464"/>
                                        </p:tgtEl>
                                        <p:attrNameLst>
                                          <p:attrName>ppt_x</p:attrName>
                                        </p:attrNameLst>
                                      </p:cBhvr>
                                      <p:tavLst>
                                        <p:tav tm="0">
                                          <p:val>
                                            <p:strVal val="#ppt_x"/>
                                          </p:val>
                                        </p:tav>
                                        <p:tav tm="100000">
                                          <p:val>
                                            <p:strVal val="#ppt_x"/>
                                          </p:val>
                                        </p:tav>
                                      </p:tavLst>
                                    </p:anim>
                                    <p:anim calcmode="lin" valueType="num">
                                      <p:cBhvr additive="base">
                                        <p:cTn id="38" dur="500" fill="hold"/>
                                        <p:tgtEl>
                                          <p:spTgt spid="1946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9465"/>
                                        </p:tgtEl>
                                        <p:attrNameLst>
                                          <p:attrName>style.visibility</p:attrName>
                                        </p:attrNameLst>
                                      </p:cBhvr>
                                      <p:to>
                                        <p:strVal val="visible"/>
                                      </p:to>
                                    </p:set>
                                    <p:anim calcmode="lin" valueType="num">
                                      <p:cBhvr additive="base">
                                        <p:cTn id="41" dur="500" fill="hold"/>
                                        <p:tgtEl>
                                          <p:spTgt spid="19465"/>
                                        </p:tgtEl>
                                        <p:attrNameLst>
                                          <p:attrName>ppt_x</p:attrName>
                                        </p:attrNameLst>
                                      </p:cBhvr>
                                      <p:tavLst>
                                        <p:tav tm="0">
                                          <p:val>
                                            <p:strVal val="#ppt_x"/>
                                          </p:val>
                                        </p:tav>
                                        <p:tav tm="100000">
                                          <p:val>
                                            <p:strVal val="#ppt_x"/>
                                          </p:val>
                                        </p:tav>
                                      </p:tavLst>
                                    </p:anim>
                                    <p:anim calcmode="lin" valueType="num">
                                      <p:cBhvr additive="base">
                                        <p:cTn id="42" dur="500" fill="hold"/>
                                        <p:tgtEl>
                                          <p:spTgt spid="1946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9467"/>
                                        </p:tgtEl>
                                        <p:attrNameLst>
                                          <p:attrName>style.visibility</p:attrName>
                                        </p:attrNameLst>
                                      </p:cBhvr>
                                      <p:to>
                                        <p:strVal val="visible"/>
                                      </p:to>
                                    </p:set>
                                    <p:anim calcmode="lin" valueType="num">
                                      <p:cBhvr additive="base">
                                        <p:cTn id="51" dur="500" fill="hold"/>
                                        <p:tgtEl>
                                          <p:spTgt spid="19467"/>
                                        </p:tgtEl>
                                        <p:attrNameLst>
                                          <p:attrName>ppt_x</p:attrName>
                                        </p:attrNameLst>
                                      </p:cBhvr>
                                      <p:tavLst>
                                        <p:tav tm="0">
                                          <p:val>
                                            <p:strVal val="#ppt_x"/>
                                          </p:val>
                                        </p:tav>
                                        <p:tav tm="100000">
                                          <p:val>
                                            <p:strVal val="#ppt_x"/>
                                          </p:val>
                                        </p:tav>
                                      </p:tavLst>
                                    </p:anim>
                                    <p:anim calcmode="lin" valueType="num">
                                      <p:cBhvr additive="base">
                                        <p:cTn id="52" dur="500" fill="hold"/>
                                        <p:tgtEl>
                                          <p:spTgt spid="1946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468"/>
                                        </p:tgtEl>
                                        <p:attrNameLst>
                                          <p:attrName>style.visibility</p:attrName>
                                        </p:attrNameLst>
                                      </p:cBhvr>
                                      <p:to>
                                        <p:strVal val="visible"/>
                                      </p:to>
                                    </p:set>
                                    <p:anim calcmode="lin" valueType="num">
                                      <p:cBhvr additive="base">
                                        <p:cTn id="55" dur="500" fill="hold"/>
                                        <p:tgtEl>
                                          <p:spTgt spid="19468"/>
                                        </p:tgtEl>
                                        <p:attrNameLst>
                                          <p:attrName>ppt_x</p:attrName>
                                        </p:attrNameLst>
                                      </p:cBhvr>
                                      <p:tavLst>
                                        <p:tav tm="0">
                                          <p:val>
                                            <p:strVal val="#ppt_x"/>
                                          </p:val>
                                        </p:tav>
                                        <p:tav tm="100000">
                                          <p:val>
                                            <p:strVal val="#ppt_x"/>
                                          </p:val>
                                        </p:tav>
                                      </p:tavLst>
                                    </p:anim>
                                    <p:anim calcmode="lin" valueType="num">
                                      <p:cBhvr additive="base">
                                        <p:cTn id="56" dur="500" fill="hold"/>
                                        <p:tgtEl>
                                          <p:spTgt spid="194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p:bldP spid="19460" grpId="0"/>
      <p:bldP spid="19461" grpId="0" animBg="1"/>
      <p:bldP spid="19462" grpId="0"/>
      <p:bldP spid="15" grpId="0" animBg="1"/>
      <p:bldP spid="19464" grpId="0" animBg="1"/>
      <p:bldP spid="19465" grpId="0"/>
      <p:bldP spid="18" grpId="0" animBg="1"/>
      <p:bldP spid="19467" grpId="0" animBg="1"/>
      <p:bldP spid="1946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a:spLocks noChangeArrowheads="1"/>
          </p:cNvSpPr>
          <p:nvPr/>
        </p:nvSpPr>
        <p:spPr bwMode="auto">
          <a:xfrm>
            <a:off x="1220788" y="2344738"/>
            <a:ext cx="2163762" cy="3188217"/>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新闻价值是筛选新闻素材重要的依据。学生应掌握在交通事故这一特定的环境中，哪些素材具有新闻价值及其价值的大小。</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a:p>
            <a:pPr algn="ctr" eaLnBrk="0" hangingPunct="0">
              <a:lnSpc>
                <a:spcPct val="100000"/>
              </a:lnSpc>
              <a:spcBef>
                <a:spcPct val="0"/>
              </a:spcBef>
              <a:buFont typeface="Arial" panose="020B0604020202020204" pitchFamily="34" charset="0"/>
              <a:buNone/>
              <a:defRPr/>
            </a:pP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59"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60" name="文本框 4"/>
          <p:cNvSpPr txBox="1">
            <a:spLocks noChangeArrowheads="1"/>
          </p:cNvSpPr>
          <p:nvPr/>
        </p:nvSpPr>
        <p:spPr bwMode="auto">
          <a:xfrm>
            <a:off x="3433763" y="896076"/>
            <a:ext cx="5870574" cy="584775"/>
          </a:xfrm>
          <a:prstGeom prst="rect">
            <a:avLst/>
          </a:prstGeom>
          <a:noFill/>
          <a:ln w="9525">
            <a:noFill/>
            <a:miter lim="800000"/>
          </a:ln>
        </p:spPr>
        <p:txBody>
          <a:bodyPr wrap="squar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实验原理（或对应的知识点）</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19461" name="流程图: 联系 2"/>
          <p:cNvSpPr>
            <a:spLocks noChangeArrowheads="1"/>
          </p:cNvSpPr>
          <p:nvPr/>
        </p:nvSpPr>
        <p:spPr bwMode="auto">
          <a:xfrm>
            <a:off x="2078038" y="2128838"/>
            <a:ext cx="422275"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4</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2" name="文本框 1"/>
          <p:cNvSpPr txBox="1">
            <a:spLocks noChangeArrowheads="1"/>
          </p:cNvSpPr>
          <p:nvPr/>
        </p:nvSpPr>
        <p:spPr bwMode="auto">
          <a:xfrm>
            <a:off x="1371600" y="2829481"/>
            <a:ext cx="1848425" cy="400110"/>
          </a:xfrm>
          <a:prstGeom prst="rect">
            <a:avLst/>
          </a:prstGeom>
          <a:noFill/>
          <a:ln w="9525">
            <a:noFill/>
            <a:miter lim="800000"/>
          </a:ln>
        </p:spPr>
        <p:txBody>
          <a:bodyPr wrap="square">
            <a:spAutoFit/>
          </a:bodyPr>
          <a:lstStyle/>
          <a:p>
            <a:pPr eaLnBrk="0" hangingPunct="0"/>
            <a:r>
              <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rPr>
              <a:t>新闻价值判断</a:t>
            </a:r>
            <a:endPar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endParaRPr>
          </a:p>
        </p:txBody>
      </p:sp>
      <p:sp>
        <p:nvSpPr>
          <p:cNvPr id="15" name="矩形 1"/>
          <p:cNvSpPr>
            <a:spLocks noChangeArrowheads="1"/>
          </p:cNvSpPr>
          <p:nvPr/>
        </p:nvSpPr>
        <p:spPr bwMode="auto">
          <a:xfrm>
            <a:off x="3794125" y="2344738"/>
            <a:ext cx="2163763" cy="3188217"/>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新闻采访是新闻报道的基础，学生需掌握交通事故新闻采访的要点、原则和技巧。</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9464" name="流程图: 联系 2"/>
          <p:cNvSpPr>
            <a:spLocks noChangeArrowheads="1"/>
          </p:cNvSpPr>
          <p:nvPr/>
        </p:nvSpPr>
        <p:spPr bwMode="auto">
          <a:xfrm>
            <a:off x="4678363" y="2128838"/>
            <a:ext cx="422275"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5</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5" name="文本框 1"/>
          <p:cNvSpPr txBox="1">
            <a:spLocks noChangeArrowheads="1"/>
          </p:cNvSpPr>
          <p:nvPr/>
        </p:nvSpPr>
        <p:spPr bwMode="auto">
          <a:xfrm>
            <a:off x="4259263" y="2830513"/>
            <a:ext cx="1438275" cy="368300"/>
          </a:xfrm>
          <a:prstGeom prst="rect">
            <a:avLst/>
          </a:prstGeom>
          <a:noFill/>
          <a:ln w="9525">
            <a:noFill/>
            <a:miter lim="800000"/>
          </a:ln>
        </p:spPr>
        <p:txBody>
          <a:bodyPr wrap="square">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新闻采访</a:t>
            </a:r>
            <a:endParaRPr lang="zh-CN" altLang="en-US" dirty="0">
              <a:sym typeface="Calibri" panose="020F0502020204030204" pitchFamily="34" charset="0"/>
            </a:endParaRPr>
          </a:p>
        </p:txBody>
      </p:sp>
      <p:sp>
        <p:nvSpPr>
          <p:cNvPr id="18" name="矩形 1"/>
          <p:cNvSpPr>
            <a:spLocks noChangeArrowheads="1"/>
          </p:cNvSpPr>
          <p:nvPr/>
        </p:nvSpPr>
        <p:spPr bwMode="auto">
          <a:xfrm>
            <a:off x="6369050" y="2344738"/>
            <a:ext cx="2163763" cy="3188217"/>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了解并掌握交通事故融合报道背景、标题、导语、躯干、结尾的写作要点。</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9467" name="流程图: 联系 2"/>
          <p:cNvSpPr>
            <a:spLocks noChangeArrowheads="1"/>
          </p:cNvSpPr>
          <p:nvPr/>
        </p:nvSpPr>
        <p:spPr bwMode="auto">
          <a:xfrm>
            <a:off x="7253288" y="2128838"/>
            <a:ext cx="422275"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6</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8" name="文本框 1"/>
          <p:cNvSpPr txBox="1">
            <a:spLocks noChangeArrowheads="1"/>
          </p:cNvSpPr>
          <p:nvPr/>
        </p:nvSpPr>
        <p:spPr bwMode="auto">
          <a:xfrm>
            <a:off x="6834188" y="2830513"/>
            <a:ext cx="1438275" cy="368300"/>
          </a:xfrm>
          <a:prstGeom prst="rect">
            <a:avLst/>
          </a:prstGeom>
          <a:noFill/>
          <a:ln w="9525">
            <a:noFill/>
            <a:miter lim="800000"/>
          </a:ln>
        </p:spPr>
        <p:txBody>
          <a:bodyPr wrap="square">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写作要点</a:t>
            </a:r>
            <a:endParaRPr lang="zh-CN" altLang="en-US" dirty="0">
              <a:sym typeface="Calibri" panose="020F0502020204030204" pitchFamily="34" charset="0"/>
            </a:endParaRPr>
          </a:p>
        </p:txBody>
      </p:sp>
      <p:sp>
        <p:nvSpPr>
          <p:cNvPr id="21" name="矩形 1"/>
          <p:cNvSpPr>
            <a:spLocks noChangeArrowheads="1"/>
          </p:cNvSpPr>
          <p:nvPr/>
        </p:nvSpPr>
        <p:spPr bwMode="auto">
          <a:xfrm>
            <a:off x="8943975" y="2344738"/>
            <a:ext cx="2163763" cy="3188217"/>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不同于普通采访，交通事故现场采访对于出镜位置的选择也有所要求，需掌握不同场景报道位置的选择标准及技巧。</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a:p>
            <a:pPr algn="ctr" eaLnBrk="0" hangingPunct="0">
              <a:lnSpc>
                <a:spcPct val="100000"/>
              </a:lnSpc>
              <a:spcBef>
                <a:spcPct val="0"/>
              </a:spcBef>
              <a:buFont typeface="Arial" panose="020B0604020202020204" pitchFamily="34" charset="0"/>
              <a:buNone/>
              <a:defRPr/>
            </a:pP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9470" name="流程图: 联系 2"/>
          <p:cNvSpPr>
            <a:spLocks noChangeArrowheads="1"/>
          </p:cNvSpPr>
          <p:nvPr/>
        </p:nvSpPr>
        <p:spPr bwMode="auto">
          <a:xfrm>
            <a:off x="9801225" y="2141538"/>
            <a:ext cx="422275"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7</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71" name="文本框 1"/>
          <p:cNvSpPr txBox="1">
            <a:spLocks noChangeArrowheads="1"/>
          </p:cNvSpPr>
          <p:nvPr/>
        </p:nvSpPr>
        <p:spPr bwMode="auto">
          <a:xfrm>
            <a:off x="9382125" y="2843213"/>
            <a:ext cx="1438275" cy="369887"/>
          </a:xfrm>
          <a:prstGeom prst="rect">
            <a:avLst/>
          </a:prstGeom>
          <a:noFill/>
          <a:ln w="9525">
            <a:noFill/>
            <a:miter lim="800000"/>
          </a:ln>
        </p:spPr>
        <p:txBody>
          <a:bodyPr wrap="square">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报道位置</a:t>
            </a:r>
            <a:endParaRPr lang="zh-CN" altLang="en-US" dirty="0">
              <a:sym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461"/>
                                        </p:tgtEl>
                                        <p:attrNameLst>
                                          <p:attrName>style.visibility</p:attrName>
                                        </p:attrNameLst>
                                      </p:cBhvr>
                                      <p:to>
                                        <p:strVal val="visible"/>
                                      </p:to>
                                    </p:set>
                                    <p:anim calcmode="lin" valueType="num">
                                      <p:cBhvr additive="base">
                                        <p:cTn id="11" dur="500" fill="hold"/>
                                        <p:tgtEl>
                                          <p:spTgt spid="19461"/>
                                        </p:tgtEl>
                                        <p:attrNameLst>
                                          <p:attrName>ppt_x</p:attrName>
                                        </p:attrNameLst>
                                      </p:cBhvr>
                                      <p:tavLst>
                                        <p:tav tm="0">
                                          <p:val>
                                            <p:strVal val="#ppt_x"/>
                                          </p:val>
                                        </p:tav>
                                        <p:tav tm="100000">
                                          <p:val>
                                            <p:strVal val="#ppt_x"/>
                                          </p:val>
                                        </p:tav>
                                      </p:tavLst>
                                    </p:anim>
                                    <p:anim calcmode="lin" valueType="num">
                                      <p:cBhvr additive="base">
                                        <p:cTn id="12" dur="500" fill="hold"/>
                                        <p:tgtEl>
                                          <p:spTgt spid="194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462"/>
                                        </p:tgtEl>
                                        <p:attrNameLst>
                                          <p:attrName>style.visibility</p:attrName>
                                        </p:attrNameLst>
                                      </p:cBhvr>
                                      <p:to>
                                        <p:strVal val="visible"/>
                                      </p:to>
                                    </p:set>
                                    <p:anim calcmode="lin" valueType="num">
                                      <p:cBhvr additive="base">
                                        <p:cTn id="15" dur="500" fill="hold"/>
                                        <p:tgtEl>
                                          <p:spTgt spid="19462"/>
                                        </p:tgtEl>
                                        <p:attrNameLst>
                                          <p:attrName>ppt_x</p:attrName>
                                        </p:attrNameLst>
                                      </p:cBhvr>
                                      <p:tavLst>
                                        <p:tav tm="0">
                                          <p:val>
                                            <p:strVal val="#ppt_x"/>
                                          </p:val>
                                        </p:tav>
                                        <p:tav tm="100000">
                                          <p:val>
                                            <p:strVal val="#ppt_x"/>
                                          </p:val>
                                        </p:tav>
                                      </p:tavLst>
                                    </p:anim>
                                    <p:anim calcmode="lin" valueType="num">
                                      <p:cBhvr additive="base">
                                        <p:cTn id="16" dur="500" fill="hold"/>
                                        <p:tgtEl>
                                          <p:spTgt spid="1946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9464"/>
                                        </p:tgtEl>
                                        <p:attrNameLst>
                                          <p:attrName>style.visibility</p:attrName>
                                        </p:attrNameLst>
                                      </p:cBhvr>
                                      <p:to>
                                        <p:strVal val="visible"/>
                                      </p:to>
                                    </p:set>
                                    <p:anim calcmode="lin" valueType="num">
                                      <p:cBhvr additive="base">
                                        <p:cTn id="25" dur="500" fill="hold"/>
                                        <p:tgtEl>
                                          <p:spTgt spid="19464"/>
                                        </p:tgtEl>
                                        <p:attrNameLst>
                                          <p:attrName>ppt_x</p:attrName>
                                        </p:attrNameLst>
                                      </p:cBhvr>
                                      <p:tavLst>
                                        <p:tav tm="0">
                                          <p:val>
                                            <p:strVal val="#ppt_x"/>
                                          </p:val>
                                        </p:tav>
                                        <p:tav tm="100000">
                                          <p:val>
                                            <p:strVal val="#ppt_x"/>
                                          </p:val>
                                        </p:tav>
                                      </p:tavLst>
                                    </p:anim>
                                    <p:anim calcmode="lin" valueType="num">
                                      <p:cBhvr additive="base">
                                        <p:cTn id="26" dur="500" fill="hold"/>
                                        <p:tgtEl>
                                          <p:spTgt spid="1946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9465"/>
                                        </p:tgtEl>
                                        <p:attrNameLst>
                                          <p:attrName>style.visibility</p:attrName>
                                        </p:attrNameLst>
                                      </p:cBhvr>
                                      <p:to>
                                        <p:strVal val="visible"/>
                                      </p:to>
                                    </p:set>
                                    <p:anim calcmode="lin" valueType="num">
                                      <p:cBhvr additive="base">
                                        <p:cTn id="29" dur="500" fill="hold"/>
                                        <p:tgtEl>
                                          <p:spTgt spid="19465"/>
                                        </p:tgtEl>
                                        <p:attrNameLst>
                                          <p:attrName>ppt_x</p:attrName>
                                        </p:attrNameLst>
                                      </p:cBhvr>
                                      <p:tavLst>
                                        <p:tav tm="0">
                                          <p:val>
                                            <p:strVal val="#ppt_x"/>
                                          </p:val>
                                        </p:tav>
                                        <p:tav tm="100000">
                                          <p:val>
                                            <p:strVal val="#ppt_x"/>
                                          </p:val>
                                        </p:tav>
                                      </p:tavLst>
                                    </p:anim>
                                    <p:anim calcmode="lin" valueType="num">
                                      <p:cBhvr additive="base">
                                        <p:cTn id="30" dur="500" fill="hold"/>
                                        <p:tgtEl>
                                          <p:spTgt spid="194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467"/>
                                        </p:tgtEl>
                                        <p:attrNameLst>
                                          <p:attrName>style.visibility</p:attrName>
                                        </p:attrNameLst>
                                      </p:cBhvr>
                                      <p:to>
                                        <p:strVal val="visible"/>
                                      </p:to>
                                    </p:set>
                                    <p:anim calcmode="lin" valueType="num">
                                      <p:cBhvr additive="base">
                                        <p:cTn id="39" dur="500" fill="hold"/>
                                        <p:tgtEl>
                                          <p:spTgt spid="19467"/>
                                        </p:tgtEl>
                                        <p:attrNameLst>
                                          <p:attrName>ppt_x</p:attrName>
                                        </p:attrNameLst>
                                      </p:cBhvr>
                                      <p:tavLst>
                                        <p:tav tm="0">
                                          <p:val>
                                            <p:strVal val="#ppt_x"/>
                                          </p:val>
                                        </p:tav>
                                        <p:tav tm="100000">
                                          <p:val>
                                            <p:strVal val="#ppt_x"/>
                                          </p:val>
                                        </p:tav>
                                      </p:tavLst>
                                    </p:anim>
                                    <p:anim calcmode="lin" valueType="num">
                                      <p:cBhvr additive="base">
                                        <p:cTn id="40" dur="500" fill="hold"/>
                                        <p:tgtEl>
                                          <p:spTgt spid="1946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9468"/>
                                        </p:tgtEl>
                                        <p:attrNameLst>
                                          <p:attrName>style.visibility</p:attrName>
                                        </p:attrNameLst>
                                      </p:cBhvr>
                                      <p:to>
                                        <p:strVal val="visible"/>
                                      </p:to>
                                    </p:set>
                                    <p:anim calcmode="lin" valueType="num">
                                      <p:cBhvr additive="base">
                                        <p:cTn id="43" dur="500" fill="hold"/>
                                        <p:tgtEl>
                                          <p:spTgt spid="19468"/>
                                        </p:tgtEl>
                                        <p:attrNameLst>
                                          <p:attrName>ppt_x</p:attrName>
                                        </p:attrNameLst>
                                      </p:cBhvr>
                                      <p:tavLst>
                                        <p:tav tm="0">
                                          <p:val>
                                            <p:strVal val="#ppt_x"/>
                                          </p:val>
                                        </p:tav>
                                        <p:tav tm="100000">
                                          <p:val>
                                            <p:strVal val="#ppt_x"/>
                                          </p:val>
                                        </p:tav>
                                      </p:tavLst>
                                    </p:anim>
                                    <p:anim calcmode="lin" valueType="num">
                                      <p:cBhvr additive="base">
                                        <p:cTn id="44" dur="500" fill="hold"/>
                                        <p:tgtEl>
                                          <p:spTgt spid="1946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9470"/>
                                        </p:tgtEl>
                                        <p:attrNameLst>
                                          <p:attrName>style.visibility</p:attrName>
                                        </p:attrNameLst>
                                      </p:cBhvr>
                                      <p:to>
                                        <p:strVal val="visible"/>
                                      </p:to>
                                    </p:set>
                                    <p:anim calcmode="lin" valueType="num">
                                      <p:cBhvr additive="base">
                                        <p:cTn id="53" dur="500" fill="hold"/>
                                        <p:tgtEl>
                                          <p:spTgt spid="19470"/>
                                        </p:tgtEl>
                                        <p:attrNameLst>
                                          <p:attrName>ppt_x</p:attrName>
                                        </p:attrNameLst>
                                      </p:cBhvr>
                                      <p:tavLst>
                                        <p:tav tm="0">
                                          <p:val>
                                            <p:strVal val="#ppt_x"/>
                                          </p:val>
                                        </p:tav>
                                        <p:tav tm="100000">
                                          <p:val>
                                            <p:strVal val="#ppt_x"/>
                                          </p:val>
                                        </p:tav>
                                      </p:tavLst>
                                    </p:anim>
                                    <p:anim calcmode="lin" valueType="num">
                                      <p:cBhvr additive="base">
                                        <p:cTn id="54" dur="500" fill="hold"/>
                                        <p:tgtEl>
                                          <p:spTgt spid="19470"/>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9471"/>
                                        </p:tgtEl>
                                        <p:attrNameLst>
                                          <p:attrName>style.visibility</p:attrName>
                                        </p:attrNameLst>
                                      </p:cBhvr>
                                      <p:to>
                                        <p:strVal val="visible"/>
                                      </p:to>
                                    </p:set>
                                    <p:anim calcmode="lin" valueType="num">
                                      <p:cBhvr additive="base">
                                        <p:cTn id="57" dur="500" fill="hold"/>
                                        <p:tgtEl>
                                          <p:spTgt spid="19471"/>
                                        </p:tgtEl>
                                        <p:attrNameLst>
                                          <p:attrName>ppt_x</p:attrName>
                                        </p:attrNameLst>
                                      </p:cBhvr>
                                      <p:tavLst>
                                        <p:tav tm="0">
                                          <p:val>
                                            <p:strVal val="#ppt_x"/>
                                          </p:val>
                                        </p:tav>
                                        <p:tav tm="100000">
                                          <p:val>
                                            <p:strVal val="#ppt_x"/>
                                          </p:val>
                                        </p:tav>
                                      </p:tavLst>
                                    </p:anim>
                                    <p:anim calcmode="lin" valueType="num">
                                      <p:cBhvr additive="base">
                                        <p:cTn id="58" dur="500" fill="hold"/>
                                        <p:tgtEl>
                                          <p:spTgt spid="194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p:bldP spid="19461" grpId="0" animBg="1"/>
      <p:bldP spid="19462" grpId="0"/>
      <p:bldP spid="15" grpId="0" animBg="1"/>
      <p:bldP spid="19464" grpId="0" animBg="1"/>
      <p:bldP spid="19465" grpId="0"/>
      <p:bldP spid="18" grpId="0" animBg="1"/>
      <p:bldP spid="19467" grpId="0" animBg="1"/>
      <p:bldP spid="19468" grpId="0"/>
      <p:bldP spid="21" grpId="0" animBg="1"/>
      <p:bldP spid="19470" grpId="0" animBg="1"/>
      <p:bldP spid="194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a:spLocks noChangeArrowheads="1"/>
          </p:cNvSpPr>
          <p:nvPr/>
        </p:nvSpPr>
        <p:spPr bwMode="auto">
          <a:xfrm>
            <a:off x="1220788" y="2344738"/>
            <a:ext cx="2163762"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掌握交通事故新闻现场镜前语言与非语言表达的要点。</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a:p>
            <a:pPr algn="ctr" eaLnBrk="0" hangingPunct="0">
              <a:lnSpc>
                <a:spcPct val="100000"/>
              </a:lnSpc>
              <a:spcBef>
                <a:spcPct val="0"/>
              </a:spcBef>
              <a:buFont typeface="Arial" panose="020B0604020202020204" pitchFamily="34" charset="0"/>
              <a:buNone/>
              <a:defRPr/>
            </a:pP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59"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60" name="文本框 4"/>
          <p:cNvSpPr txBox="1">
            <a:spLocks noChangeArrowheads="1"/>
          </p:cNvSpPr>
          <p:nvPr/>
        </p:nvSpPr>
        <p:spPr bwMode="auto">
          <a:xfrm>
            <a:off x="3433763" y="896076"/>
            <a:ext cx="5870574" cy="584775"/>
          </a:xfrm>
          <a:prstGeom prst="rect">
            <a:avLst/>
          </a:prstGeom>
          <a:noFill/>
          <a:ln w="9525">
            <a:noFill/>
            <a:miter lim="800000"/>
          </a:ln>
        </p:spPr>
        <p:txBody>
          <a:bodyPr wrap="squar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实验原理（或对应的知识点）</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19461" name="流程图: 联系 2"/>
          <p:cNvSpPr>
            <a:spLocks noChangeArrowheads="1"/>
          </p:cNvSpPr>
          <p:nvPr/>
        </p:nvSpPr>
        <p:spPr bwMode="auto">
          <a:xfrm>
            <a:off x="2078038" y="2128838"/>
            <a:ext cx="422275"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8</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2" name="文本框 1"/>
          <p:cNvSpPr txBox="1">
            <a:spLocks noChangeArrowheads="1"/>
          </p:cNvSpPr>
          <p:nvPr/>
        </p:nvSpPr>
        <p:spPr bwMode="auto">
          <a:xfrm>
            <a:off x="1606686" y="2829481"/>
            <a:ext cx="1613339" cy="400110"/>
          </a:xfrm>
          <a:prstGeom prst="rect">
            <a:avLst/>
          </a:prstGeom>
          <a:noFill/>
          <a:ln w="9525">
            <a:noFill/>
            <a:miter lim="800000"/>
          </a:ln>
        </p:spPr>
        <p:txBody>
          <a:bodyPr wrap="square">
            <a:spAutoFit/>
          </a:bodyPr>
          <a:lstStyle/>
          <a:p>
            <a:pPr eaLnBrk="0" hangingPunct="0"/>
            <a:r>
              <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rPr>
              <a:t>镜前表达</a:t>
            </a:r>
            <a:endPar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endParaRPr>
          </a:p>
        </p:txBody>
      </p:sp>
      <p:sp>
        <p:nvSpPr>
          <p:cNvPr id="15" name="矩形 1"/>
          <p:cNvSpPr>
            <a:spLocks noChangeArrowheads="1"/>
          </p:cNvSpPr>
          <p:nvPr/>
        </p:nvSpPr>
        <p:spPr bwMode="auto">
          <a:xfrm>
            <a:off x="3794125" y="2344738"/>
            <a:ext cx="2163763"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掌握出镜记者与演播室主播进行直播连线的技巧，完成现场口头报道，最大限度呈现现场。</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9464" name="流程图: 联系 2"/>
          <p:cNvSpPr>
            <a:spLocks noChangeArrowheads="1"/>
          </p:cNvSpPr>
          <p:nvPr/>
        </p:nvSpPr>
        <p:spPr bwMode="auto">
          <a:xfrm>
            <a:off x="4678363" y="2128838"/>
            <a:ext cx="422275"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9</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5" name="文本框 1"/>
          <p:cNvSpPr txBox="1">
            <a:spLocks noChangeArrowheads="1"/>
          </p:cNvSpPr>
          <p:nvPr/>
        </p:nvSpPr>
        <p:spPr bwMode="auto">
          <a:xfrm>
            <a:off x="4259263" y="2830513"/>
            <a:ext cx="1438275" cy="368300"/>
          </a:xfrm>
          <a:prstGeom prst="rect">
            <a:avLst/>
          </a:prstGeom>
          <a:noFill/>
          <a:ln w="9525">
            <a:noFill/>
            <a:miter lim="800000"/>
          </a:ln>
        </p:spPr>
        <p:txBody>
          <a:bodyPr wrap="square">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直播连线</a:t>
            </a:r>
            <a:endParaRPr lang="zh-CN" altLang="en-US" dirty="0">
              <a:sym typeface="Calibri" panose="020F0502020204030204" pitchFamily="34" charset="0"/>
            </a:endParaRPr>
          </a:p>
        </p:txBody>
      </p:sp>
      <p:sp>
        <p:nvSpPr>
          <p:cNvPr id="18" name="矩形 1"/>
          <p:cNvSpPr>
            <a:spLocks noChangeArrowheads="1"/>
          </p:cNvSpPr>
          <p:nvPr/>
        </p:nvSpPr>
        <p:spPr bwMode="auto">
          <a:xfrm>
            <a:off x="6369050" y="2344738"/>
            <a:ext cx="2163763"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综合利用多媒体手段进行交通事故现场融合报道。</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19467" name="流程图: 联系 2"/>
          <p:cNvSpPr>
            <a:spLocks noChangeArrowheads="1"/>
          </p:cNvSpPr>
          <p:nvPr/>
        </p:nvSpPr>
        <p:spPr bwMode="auto">
          <a:xfrm>
            <a:off x="7095246" y="2128838"/>
            <a:ext cx="737981"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10</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8" name="文本框 1"/>
          <p:cNvSpPr txBox="1">
            <a:spLocks noChangeArrowheads="1"/>
          </p:cNvSpPr>
          <p:nvPr/>
        </p:nvSpPr>
        <p:spPr bwMode="auto">
          <a:xfrm>
            <a:off x="6834188" y="2830513"/>
            <a:ext cx="1438275" cy="368300"/>
          </a:xfrm>
          <a:prstGeom prst="rect">
            <a:avLst/>
          </a:prstGeom>
          <a:noFill/>
          <a:ln w="9525">
            <a:noFill/>
            <a:miter lim="800000"/>
          </a:ln>
        </p:spPr>
        <p:txBody>
          <a:bodyPr wrap="square">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融合新闻</a:t>
            </a:r>
            <a:endParaRPr lang="zh-CN" altLang="en-US" dirty="0">
              <a:sym typeface="Calibri" panose="020F0502020204030204" pitchFamily="34" charset="0"/>
            </a:endParaRPr>
          </a:p>
        </p:txBody>
      </p:sp>
      <p:sp>
        <p:nvSpPr>
          <p:cNvPr id="21" name="矩形 1"/>
          <p:cNvSpPr>
            <a:spLocks noChangeArrowheads="1"/>
          </p:cNvSpPr>
          <p:nvPr/>
        </p:nvSpPr>
        <p:spPr bwMode="auto">
          <a:xfrm>
            <a:off x="8943975" y="2344738"/>
            <a:ext cx="2163763"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掌握交通事故新闻现场视频编辑、合成的原理和方法。</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a:p>
            <a:pPr algn="ctr" eaLnBrk="0" hangingPunct="0">
              <a:lnSpc>
                <a:spcPct val="100000"/>
              </a:lnSpc>
              <a:spcBef>
                <a:spcPct val="0"/>
              </a:spcBef>
              <a:buFont typeface="Arial" panose="020B0604020202020204" pitchFamily="34" charset="0"/>
              <a:buNone/>
              <a:defRPr/>
            </a:pP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19470" name="流程图: 联系 2"/>
          <p:cNvSpPr>
            <a:spLocks noChangeArrowheads="1"/>
          </p:cNvSpPr>
          <p:nvPr/>
        </p:nvSpPr>
        <p:spPr bwMode="auto">
          <a:xfrm>
            <a:off x="9704712" y="2128838"/>
            <a:ext cx="640946"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11</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71" name="文本框 1"/>
          <p:cNvSpPr txBox="1">
            <a:spLocks noChangeArrowheads="1"/>
          </p:cNvSpPr>
          <p:nvPr/>
        </p:nvSpPr>
        <p:spPr bwMode="auto">
          <a:xfrm>
            <a:off x="9382125" y="2843213"/>
            <a:ext cx="1438275" cy="369887"/>
          </a:xfrm>
          <a:prstGeom prst="rect">
            <a:avLst/>
          </a:prstGeom>
          <a:noFill/>
          <a:ln w="9525">
            <a:noFill/>
            <a:miter lim="800000"/>
          </a:ln>
        </p:spPr>
        <p:txBody>
          <a:bodyPr wrap="square">
            <a:spAutoFit/>
          </a:bodyPr>
          <a:lstStyle>
            <a:defPPr>
              <a:defRPr lang="zh-CN"/>
            </a:defPPr>
            <a:lvl1pPr eaLnBrk="0" hangingPunct="0">
              <a:defRPr sz="2000">
                <a:solidFill>
                  <a:schemeClr val="bg1"/>
                </a:solidFill>
                <a:latin typeface="黑体" panose="02010609060101010101" pitchFamily="49" charset="-122"/>
                <a:ea typeface="黑体" panose="02010609060101010101" pitchFamily="49" charset="-122"/>
              </a:defRPr>
            </a:lvl1pPr>
          </a:lstStyle>
          <a:p>
            <a:r>
              <a:rPr lang="zh-CN" altLang="en-US" dirty="0">
                <a:sym typeface="Calibri" panose="020F0502020204030204" pitchFamily="34" charset="0"/>
              </a:rPr>
              <a:t>视频处理</a:t>
            </a:r>
            <a:endParaRPr lang="zh-CN" altLang="en-US" dirty="0">
              <a:sym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461"/>
                                        </p:tgtEl>
                                        <p:attrNameLst>
                                          <p:attrName>style.visibility</p:attrName>
                                        </p:attrNameLst>
                                      </p:cBhvr>
                                      <p:to>
                                        <p:strVal val="visible"/>
                                      </p:to>
                                    </p:set>
                                    <p:anim calcmode="lin" valueType="num">
                                      <p:cBhvr additive="base">
                                        <p:cTn id="11" dur="500" fill="hold"/>
                                        <p:tgtEl>
                                          <p:spTgt spid="19461"/>
                                        </p:tgtEl>
                                        <p:attrNameLst>
                                          <p:attrName>ppt_x</p:attrName>
                                        </p:attrNameLst>
                                      </p:cBhvr>
                                      <p:tavLst>
                                        <p:tav tm="0">
                                          <p:val>
                                            <p:strVal val="#ppt_x"/>
                                          </p:val>
                                        </p:tav>
                                        <p:tav tm="100000">
                                          <p:val>
                                            <p:strVal val="#ppt_x"/>
                                          </p:val>
                                        </p:tav>
                                      </p:tavLst>
                                    </p:anim>
                                    <p:anim calcmode="lin" valueType="num">
                                      <p:cBhvr additive="base">
                                        <p:cTn id="12" dur="500" fill="hold"/>
                                        <p:tgtEl>
                                          <p:spTgt spid="194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462"/>
                                        </p:tgtEl>
                                        <p:attrNameLst>
                                          <p:attrName>style.visibility</p:attrName>
                                        </p:attrNameLst>
                                      </p:cBhvr>
                                      <p:to>
                                        <p:strVal val="visible"/>
                                      </p:to>
                                    </p:set>
                                    <p:anim calcmode="lin" valueType="num">
                                      <p:cBhvr additive="base">
                                        <p:cTn id="15" dur="500" fill="hold"/>
                                        <p:tgtEl>
                                          <p:spTgt spid="19462"/>
                                        </p:tgtEl>
                                        <p:attrNameLst>
                                          <p:attrName>ppt_x</p:attrName>
                                        </p:attrNameLst>
                                      </p:cBhvr>
                                      <p:tavLst>
                                        <p:tav tm="0">
                                          <p:val>
                                            <p:strVal val="#ppt_x"/>
                                          </p:val>
                                        </p:tav>
                                        <p:tav tm="100000">
                                          <p:val>
                                            <p:strVal val="#ppt_x"/>
                                          </p:val>
                                        </p:tav>
                                      </p:tavLst>
                                    </p:anim>
                                    <p:anim calcmode="lin" valueType="num">
                                      <p:cBhvr additive="base">
                                        <p:cTn id="16" dur="500" fill="hold"/>
                                        <p:tgtEl>
                                          <p:spTgt spid="1946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9464"/>
                                        </p:tgtEl>
                                        <p:attrNameLst>
                                          <p:attrName>style.visibility</p:attrName>
                                        </p:attrNameLst>
                                      </p:cBhvr>
                                      <p:to>
                                        <p:strVal val="visible"/>
                                      </p:to>
                                    </p:set>
                                    <p:anim calcmode="lin" valueType="num">
                                      <p:cBhvr additive="base">
                                        <p:cTn id="25" dur="500" fill="hold"/>
                                        <p:tgtEl>
                                          <p:spTgt spid="19464"/>
                                        </p:tgtEl>
                                        <p:attrNameLst>
                                          <p:attrName>ppt_x</p:attrName>
                                        </p:attrNameLst>
                                      </p:cBhvr>
                                      <p:tavLst>
                                        <p:tav tm="0">
                                          <p:val>
                                            <p:strVal val="#ppt_x"/>
                                          </p:val>
                                        </p:tav>
                                        <p:tav tm="100000">
                                          <p:val>
                                            <p:strVal val="#ppt_x"/>
                                          </p:val>
                                        </p:tav>
                                      </p:tavLst>
                                    </p:anim>
                                    <p:anim calcmode="lin" valueType="num">
                                      <p:cBhvr additive="base">
                                        <p:cTn id="26" dur="500" fill="hold"/>
                                        <p:tgtEl>
                                          <p:spTgt spid="1946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9465"/>
                                        </p:tgtEl>
                                        <p:attrNameLst>
                                          <p:attrName>style.visibility</p:attrName>
                                        </p:attrNameLst>
                                      </p:cBhvr>
                                      <p:to>
                                        <p:strVal val="visible"/>
                                      </p:to>
                                    </p:set>
                                    <p:anim calcmode="lin" valueType="num">
                                      <p:cBhvr additive="base">
                                        <p:cTn id="29" dur="500" fill="hold"/>
                                        <p:tgtEl>
                                          <p:spTgt spid="19465"/>
                                        </p:tgtEl>
                                        <p:attrNameLst>
                                          <p:attrName>ppt_x</p:attrName>
                                        </p:attrNameLst>
                                      </p:cBhvr>
                                      <p:tavLst>
                                        <p:tav tm="0">
                                          <p:val>
                                            <p:strVal val="#ppt_x"/>
                                          </p:val>
                                        </p:tav>
                                        <p:tav tm="100000">
                                          <p:val>
                                            <p:strVal val="#ppt_x"/>
                                          </p:val>
                                        </p:tav>
                                      </p:tavLst>
                                    </p:anim>
                                    <p:anim calcmode="lin" valueType="num">
                                      <p:cBhvr additive="base">
                                        <p:cTn id="30" dur="500" fill="hold"/>
                                        <p:tgtEl>
                                          <p:spTgt spid="194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467"/>
                                        </p:tgtEl>
                                        <p:attrNameLst>
                                          <p:attrName>style.visibility</p:attrName>
                                        </p:attrNameLst>
                                      </p:cBhvr>
                                      <p:to>
                                        <p:strVal val="visible"/>
                                      </p:to>
                                    </p:set>
                                    <p:anim calcmode="lin" valueType="num">
                                      <p:cBhvr additive="base">
                                        <p:cTn id="39" dur="500" fill="hold"/>
                                        <p:tgtEl>
                                          <p:spTgt spid="19467"/>
                                        </p:tgtEl>
                                        <p:attrNameLst>
                                          <p:attrName>ppt_x</p:attrName>
                                        </p:attrNameLst>
                                      </p:cBhvr>
                                      <p:tavLst>
                                        <p:tav tm="0">
                                          <p:val>
                                            <p:strVal val="#ppt_x"/>
                                          </p:val>
                                        </p:tav>
                                        <p:tav tm="100000">
                                          <p:val>
                                            <p:strVal val="#ppt_x"/>
                                          </p:val>
                                        </p:tav>
                                      </p:tavLst>
                                    </p:anim>
                                    <p:anim calcmode="lin" valueType="num">
                                      <p:cBhvr additive="base">
                                        <p:cTn id="40" dur="500" fill="hold"/>
                                        <p:tgtEl>
                                          <p:spTgt spid="1946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9468"/>
                                        </p:tgtEl>
                                        <p:attrNameLst>
                                          <p:attrName>style.visibility</p:attrName>
                                        </p:attrNameLst>
                                      </p:cBhvr>
                                      <p:to>
                                        <p:strVal val="visible"/>
                                      </p:to>
                                    </p:set>
                                    <p:anim calcmode="lin" valueType="num">
                                      <p:cBhvr additive="base">
                                        <p:cTn id="43" dur="500" fill="hold"/>
                                        <p:tgtEl>
                                          <p:spTgt spid="19468"/>
                                        </p:tgtEl>
                                        <p:attrNameLst>
                                          <p:attrName>ppt_x</p:attrName>
                                        </p:attrNameLst>
                                      </p:cBhvr>
                                      <p:tavLst>
                                        <p:tav tm="0">
                                          <p:val>
                                            <p:strVal val="#ppt_x"/>
                                          </p:val>
                                        </p:tav>
                                        <p:tav tm="100000">
                                          <p:val>
                                            <p:strVal val="#ppt_x"/>
                                          </p:val>
                                        </p:tav>
                                      </p:tavLst>
                                    </p:anim>
                                    <p:anim calcmode="lin" valueType="num">
                                      <p:cBhvr additive="base">
                                        <p:cTn id="44" dur="500" fill="hold"/>
                                        <p:tgtEl>
                                          <p:spTgt spid="1946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9470"/>
                                        </p:tgtEl>
                                        <p:attrNameLst>
                                          <p:attrName>style.visibility</p:attrName>
                                        </p:attrNameLst>
                                      </p:cBhvr>
                                      <p:to>
                                        <p:strVal val="visible"/>
                                      </p:to>
                                    </p:set>
                                    <p:anim calcmode="lin" valueType="num">
                                      <p:cBhvr additive="base">
                                        <p:cTn id="53" dur="500" fill="hold"/>
                                        <p:tgtEl>
                                          <p:spTgt spid="19470"/>
                                        </p:tgtEl>
                                        <p:attrNameLst>
                                          <p:attrName>ppt_x</p:attrName>
                                        </p:attrNameLst>
                                      </p:cBhvr>
                                      <p:tavLst>
                                        <p:tav tm="0">
                                          <p:val>
                                            <p:strVal val="#ppt_x"/>
                                          </p:val>
                                        </p:tav>
                                        <p:tav tm="100000">
                                          <p:val>
                                            <p:strVal val="#ppt_x"/>
                                          </p:val>
                                        </p:tav>
                                      </p:tavLst>
                                    </p:anim>
                                    <p:anim calcmode="lin" valueType="num">
                                      <p:cBhvr additive="base">
                                        <p:cTn id="54" dur="500" fill="hold"/>
                                        <p:tgtEl>
                                          <p:spTgt spid="19470"/>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9471"/>
                                        </p:tgtEl>
                                        <p:attrNameLst>
                                          <p:attrName>style.visibility</p:attrName>
                                        </p:attrNameLst>
                                      </p:cBhvr>
                                      <p:to>
                                        <p:strVal val="visible"/>
                                      </p:to>
                                    </p:set>
                                    <p:anim calcmode="lin" valueType="num">
                                      <p:cBhvr additive="base">
                                        <p:cTn id="57" dur="500" fill="hold"/>
                                        <p:tgtEl>
                                          <p:spTgt spid="19471"/>
                                        </p:tgtEl>
                                        <p:attrNameLst>
                                          <p:attrName>ppt_x</p:attrName>
                                        </p:attrNameLst>
                                      </p:cBhvr>
                                      <p:tavLst>
                                        <p:tav tm="0">
                                          <p:val>
                                            <p:strVal val="#ppt_x"/>
                                          </p:val>
                                        </p:tav>
                                        <p:tav tm="100000">
                                          <p:val>
                                            <p:strVal val="#ppt_x"/>
                                          </p:val>
                                        </p:tav>
                                      </p:tavLst>
                                    </p:anim>
                                    <p:anim calcmode="lin" valueType="num">
                                      <p:cBhvr additive="base">
                                        <p:cTn id="58" dur="500" fill="hold"/>
                                        <p:tgtEl>
                                          <p:spTgt spid="194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p:bldP spid="19461" grpId="0" animBg="1"/>
      <p:bldP spid="19462" grpId="0"/>
      <p:bldP spid="15" grpId="0" animBg="1"/>
      <p:bldP spid="19464" grpId="0" animBg="1"/>
      <p:bldP spid="19465" grpId="0"/>
      <p:bldP spid="18" grpId="0" animBg="1"/>
      <p:bldP spid="19467" grpId="0" animBg="1"/>
      <p:bldP spid="19468" grpId="0"/>
      <p:bldP spid="21" grpId="0" animBg="1"/>
      <p:bldP spid="19470" grpId="0" animBg="1"/>
      <p:bldP spid="1947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1"/>
          <p:cNvSpPr>
            <a:spLocks noChangeArrowheads="1"/>
          </p:cNvSpPr>
          <p:nvPr/>
        </p:nvSpPr>
        <p:spPr bwMode="auto">
          <a:xfrm>
            <a:off x="1527718" y="2344738"/>
            <a:ext cx="2163762"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避免博眼球、抢观众，故意制造爆点新闻，应尊重新闻，尊重现场，客观公正报道。</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59"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60" name="文本框 4"/>
          <p:cNvSpPr txBox="1">
            <a:spLocks noChangeArrowheads="1"/>
          </p:cNvSpPr>
          <p:nvPr/>
        </p:nvSpPr>
        <p:spPr bwMode="auto">
          <a:xfrm>
            <a:off x="3433763" y="896076"/>
            <a:ext cx="5870574" cy="584775"/>
          </a:xfrm>
          <a:prstGeom prst="rect">
            <a:avLst/>
          </a:prstGeom>
          <a:noFill/>
          <a:ln w="9525">
            <a:noFill/>
            <a:miter lim="800000"/>
          </a:ln>
        </p:spPr>
        <p:txBody>
          <a:bodyPr wrap="squar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实验原理（或对应的知识点）</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19461" name="流程图: 联系 2"/>
          <p:cNvSpPr>
            <a:spLocks noChangeArrowheads="1"/>
          </p:cNvSpPr>
          <p:nvPr/>
        </p:nvSpPr>
        <p:spPr bwMode="auto">
          <a:xfrm>
            <a:off x="2315246" y="2128838"/>
            <a:ext cx="711747"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12</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2" name="文本框 1"/>
          <p:cNvSpPr txBox="1">
            <a:spLocks noChangeArrowheads="1"/>
          </p:cNvSpPr>
          <p:nvPr/>
        </p:nvSpPr>
        <p:spPr bwMode="auto">
          <a:xfrm>
            <a:off x="1913616" y="2829481"/>
            <a:ext cx="1613339" cy="400110"/>
          </a:xfrm>
          <a:prstGeom prst="rect">
            <a:avLst/>
          </a:prstGeom>
          <a:noFill/>
          <a:ln w="9525">
            <a:noFill/>
            <a:miter lim="800000"/>
          </a:ln>
        </p:spPr>
        <p:txBody>
          <a:bodyPr wrap="square">
            <a:spAutoFit/>
          </a:bodyPr>
          <a:lstStyle/>
          <a:p>
            <a:pPr eaLnBrk="0" hangingPunct="0"/>
            <a:r>
              <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rPr>
              <a:t>职业伦理</a:t>
            </a:r>
            <a:endPar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endParaRPr>
          </a:p>
        </p:txBody>
      </p:sp>
      <p:sp>
        <p:nvSpPr>
          <p:cNvPr id="15" name="矩形 1"/>
          <p:cNvSpPr>
            <a:spLocks noChangeArrowheads="1"/>
          </p:cNvSpPr>
          <p:nvPr/>
        </p:nvSpPr>
        <p:spPr bwMode="auto">
          <a:xfrm>
            <a:off x="4156618" y="2344738"/>
            <a:ext cx="3983223"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交通事故事件涉及多方面利益主体，新闻报道应尽可能公正、平衡的反应多方面的声音，进而完整、全面的反映事情面貌，探求事件真相。平衡报道不仅应体现在采访与写作中，还应在剪辑上也注意。</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19464" name="流程图: 联系 2"/>
          <p:cNvSpPr>
            <a:spLocks noChangeArrowheads="1"/>
          </p:cNvSpPr>
          <p:nvPr/>
        </p:nvSpPr>
        <p:spPr bwMode="auto">
          <a:xfrm>
            <a:off x="5812460" y="2136488"/>
            <a:ext cx="636168"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13</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5" name="文本框 1"/>
          <p:cNvSpPr txBox="1">
            <a:spLocks noChangeArrowheads="1"/>
          </p:cNvSpPr>
          <p:nvPr/>
        </p:nvSpPr>
        <p:spPr bwMode="auto">
          <a:xfrm>
            <a:off x="5411406" y="2844512"/>
            <a:ext cx="1438275" cy="400110"/>
          </a:xfrm>
          <a:prstGeom prst="rect">
            <a:avLst/>
          </a:prstGeom>
          <a:noFill/>
          <a:ln w="9525">
            <a:noFill/>
            <a:miter lim="800000"/>
          </a:ln>
        </p:spPr>
        <p:txBody>
          <a:bodyPr>
            <a:spAutoFit/>
          </a:bodyPr>
          <a:lstStyle/>
          <a:p>
            <a:pPr eaLnBrk="0" hangingPunct="0"/>
            <a:r>
              <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rPr>
              <a:t>平衡报道</a:t>
            </a:r>
            <a:endPar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endParaRPr>
          </a:p>
        </p:txBody>
      </p:sp>
      <p:sp>
        <p:nvSpPr>
          <p:cNvPr id="18" name="矩形 1"/>
          <p:cNvSpPr>
            <a:spLocks noChangeArrowheads="1"/>
          </p:cNvSpPr>
          <p:nvPr/>
        </p:nvSpPr>
        <p:spPr bwMode="auto">
          <a:xfrm>
            <a:off x="8560633" y="2344738"/>
            <a:ext cx="2163763" cy="3006725"/>
          </a:xfrm>
          <a:prstGeom prst="rect">
            <a:avLst/>
          </a:prstGeom>
          <a:solidFill>
            <a:srgbClr val="2B2A2A"/>
          </a:solidFill>
          <a:ln>
            <a:noFill/>
          </a:ln>
        </p:spPr>
        <p:txBody>
          <a:bodyPr/>
          <a:lstStyle>
            <a:lvl1pPr>
              <a:lnSpc>
                <a:spcPct val="90000"/>
              </a:lnSpc>
              <a:spcBef>
                <a:spcPts val="1000"/>
              </a:spcBef>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hangingPunct="0">
              <a:lnSpc>
                <a:spcPct val="100000"/>
              </a:lnSpc>
              <a:spcBef>
                <a:spcPct val="0"/>
              </a:spcBef>
              <a:buFont typeface="Arial" panose="020B0604020202020204" pitchFamily="34" charset="0"/>
              <a:buNone/>
              <a:defRPr/>
            </a:pPr>
            <a:r>
              <a:rPr lang="zh-CN" altLang="en-US" sz="1800" dirty="0">
                <a:solidFill>
                  <a:schemeClr val="bg1"/>
                </a:solidFill>
                <a:latin typeface="Arial" panose="020B0604020202020204" pitchFamily="34" charset="0"/>
              </a:rPr>
              <a:t> </a:t>
            </a: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algn="ctr" eaLnBrk="0" hangingPunct="0">
              <a:lnSpc>
                <a:spcPct val="100000"/>
              </a:lnSpc>
              <a:spcBef>
                <a:spcPct val="0"/>
              </a:spcBef>
              <a:buFont typeface="Arial" panose="020B0604020202020204" pitchFamily="34" charset="0"/>
              <a:buNone/>
              <a:defRPr/>
            </a:pPr>
            <a:endParaRPr lang="en-US" sz="1800" dirty="0">
              <a:solidFill>
                <a:schemeClr val="bg1"/>
              </a:solidFill>
              <a:latin typeface="Arial" panose="020B0604020202020204" pitchFamily="34" charset="0"/>
            </a:endParaRPr>
          </a:p>
          <a:p>
            <a:pPr indent="457200" eaLnBrk="0" hangingPunct="0">
              <a:lnSpc>
                <a:spcPct val="100000"/>
              </a:lnSpc>
              <a:spcBef>
                <a:spcPct val="0"/>
              </a:spcBef>
              <a:buFont typeface="Arial" panose="020B0604020202020204" pitchFamily="34" charset="0"/>
              <a:buNone/>
              <a:defRPr/>
            </a:pPr>
            <a:r>
              <a:rPr lang="zh-CN" altLang="en-US" sz="1800" dirty="0">
                <a:solidFill>
                  <a:schemeClr val="bg1">
                    <a:lumMod val="85000"/>
                  </a:schemeClr>
                </a:solidFill>
                <a:latin typeface="微软雅黑" panose="020B0503020204020204" pitchFamily="34" charset="-122"/>
                <a:ea typeface="微软雅黑" panose="020B0503020204020204" pitchFamily="34" charset="-122"/>
              </a:rPr>
              <a:t>掌握深度报道的原理和知识要点，发掘交通事故新闻现场具有深度报道的点，进行挖掘。</a:t>
            </a:r>
            <a:endParaRPr lang="zh-CN" altLang="en-US" sz="1800" dirty="0">
              <a:solidFill>
                <a:schemeClr val="bg1">
                  <a:lumMod val="85000"/>
                </a:schemeClr>
              </a:solidFill>
              <a:latin typeface="微软雅黑" panose="020B0503020204020204" pitchFamily="34" charset="-122"/>
              <a:ea typeface="微软雅黑" panose="020B0503020204020204" pitchFamily="34" charset="-122"/>
            </a:endParaRPr>
          </a:p>
        </p:txBody>
      </p:sp>
      <p:sp>
        <p:nvSpPr>
          <p:cNvPr id="19467" name="流程图: 联系 2"/>
          <p:cNvSpPr>
            <a:spLocks noChangeArrowheads="1"/>
          </p:cNvSpPr>
          <p:nvPr/>
        </p:nvSpPr>
        <p:spPr bwMode="auto">
          <a:xfrm>
            <a:off x="9286829" y="2128838"/>
            <a:ext cx="737981" cy="420687"/>
          </a:xfrm>
          <a:prstGeom prst="flowChartConnector">
            <a:avLst/>
          </a:prstGeom>
          <a:solidFill>
            <a:schemeClr val="bg1"/>
          </a:solidFill>
          <a:ln w="9525">
            <a:noFill/>
            <a:round/>
          </a:ln>
        </p:spPr>
        <p:txBody>
          <a:bodyPr/>
          <a:lstStyle/>
          <a:p>
            <a:pPr eaLnBrk="0" hangingPunct="0"/>
            <a:r>
              <a:rPr lang="en-US" altLang="zh-CN" dirty="0">
                <a:solidFill>
                  <a:srgbClr val="C00000"/>
                </a:solidFill>
                <a:latin typeface="Arial" panose="020B0604020202020204" pitchFamily="34" charset="0"/>
                <a:sym typeface="Calibri" panose="020F0502020204030204" pitchFamily="34" charset="0"/>
              </a:rPr>
              <a:t>14</a:t>
            </a:r>
            <a:endParaRPr lang="zh-CN" altLang="en-US" dirty="0">
              <a:solidFill>
                <a:srgbClr val="C00000"/>
              </a:solidFill>
              <a:latin typeface="Arial" panose="020B0604020202020204" pitchFamily="34" charset="0"/>
              <a:sym typeface="Calibri" panose="020F0502020204030204" pitchFamily="34" charset="0"/>
            </a:endParaRPr>
          </a:p>
        </p:txBody>
      </p:sp>
      <p:sp>
        <p:nvSpPr>
          <p:cNvPr id="19468" name="文本框 1"/>
          <p:cNvSpPr txBox="1">
            <a:spLocks noChangeArrowheads="1"/>
          </p:cNvSpPr>
          <p:nvPr/>
        </p:nvSpPr>
        <p:spPr bwMode="auto">
          <a:xfrm>
            <a:off x="9025771" y="2830513"/>
            <a:ext cx="1438275" cy="400110"/>
          </a:xfrm>
          <a:prstGeom prst="rect">
            <a:avLst/>
          </a:prstGeom>
          <a:noFill/>
          <a:ln w="9525">
            <a:noFill/>
            <a:miter lim="800000"/>
          </a:ln>
        </p:spPr>
        <p:txBody>
          <a:bodyPr>
            <a:spAutoFit/>
          </a:bodyPr>
          <a:lstStyle/>
          <a:p>
            <a:pPr eaLnBrk="0" hangingPunct="0"/>
            <a:r>
              <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rPr>
              <a:t>深度报道</a:t>
            </a:r>
            <a:endParaRPr lang="zh-CN" altLang="en-US" sz="2000" dirty="0">
              <a:solidFill>
                <a:schemeClr val="bg1"/>
              </a:solidFill>
              <a:latin typeface="黑体" panose="02010609060101010101" pitchFamily="49" charset="-122"/>
              <a:ea typeface="黑体" panose="02010609060101010101" pitchFamily="49" charset="-122"/>
              <a:sym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461"/>
                                        </p:tgtEl>
                                        <p:attrNameLst>
                                          <p:attrName>style.visibility</p:attrName>
                                        </p:attrNameLst>
                                      </p:cBhvr>
                                      <p:to>
                                        <p:strVal val="visible"/>
                                      </p:to>
                                    </p:set>
                                    <p:anim calcmode="lin" valueType="num">
                                      <p:cBhvr additive="base">
                                        <p:cTn id="11" dur="500" fill="hold"/>
                                        <p:tgtEl>
                                          <p:spTgt spid="19461"/>
                                        </p:tgtEl>
                                        <p:attrNameLst>
                                          <p:attrName>ppt_x</p:attrName>
                                        </p:attrNameLst>
                                      </p:cBhvr>
                                      <p:tavLst>
                                        <p:tav tm="0">
                                          <p:val>
                                            <p:strVal val="#ppt_x"/>
                                          </p:val>
                                        </p:tav>
                                        <p:tav tm="100000">
                                          <p:val>
                                            <p:strVal val="#ppt_x"/>
                                          </p:val>
                                        </p:tav>
                                      </p:tavLst>
                                    </p:anim>
                                    <p:anim calcmode="lin" valueType="num">
                                      <p:cBhvr additive="base">
                                        <p:cTn id="12" dur="500" fill="hold"/>
                                        <p:tgtEl>
                                          <p:spTgt spid="194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462"/>
                                        </p:tgtEl>
                                        <p:attrNameLst>
                                          <p:attrName>style.visibility</p:attrName>
                                        </p:attrNameLst>
                                      </p:cBhvr>
                                      <p:to>
                                        <p:strVal val="visible"/>
                                      </p:to>
                                    </p:set>
                                    <p:anim calcmode="lin" valueType="num">
                                      <p:cBhvr additive="base">
                                        <p:cTn id="15" dur="500" fill="hold"/>
                                        <p:tgtEl>
                                          <p:spTgt spid="19462"/>
                                        </p:tgtEl>
                                        <p:attrNameLst>
                                          <p:attrName>ppt_x</p:attrName>
                                        </p:attrNameLst>
                                      </p:cBhvr>
                                      <p:tavLst>
                                        <p:tav tm="0">
                                          <p:val>
                                            <p:strVal val="#ppt_x"/>
                                          </p:val>
                                        </p:tav>
                                        <p:tav tm="100000">
                                          <p:val>
                                            <p:strVal val="#ppt_x"/>
                                          </p:val>
                                        </p:tav>
                                      </p:tavLst>
                                    </p:anim>
                                    <p:anim calcmode="lin" valueType="num">
                                      <p:cBhvr additive="base">
                                        <p:cTn id="16" dur="500" fill="hold"/>
                                        <p:tgtEl>
                                          <p:spTgt spid="1946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9464"/>
                                        </p:tgtEl>
                                        <p:attrNameLst>
                                          <p:attrName>style.visibility</p:attrName>
                                        </p:attrNameLst>
                                      </p:cBhvr>
                                      <p:to>
                                        <p:strVal val="visible"/>
                                      </p:to>
                                    </p:set>
                                    <p:anim calcmode="lin" valueType="num">
                                      <p:cBhvr additive="base">
                                        <p:cTn id="25" dur="500" fill="hold"/>
                                        <p:tgtEl>
                                          <p:spTgt spid="19464"/>
                                        </p:tgtEl>
                                        <p:attrNameLst>
                                          <p:attrName>ppt_x</p:attrName>
                                        </p:attrNameLst>
                                      </p:cBhvr>
                                      <p:tavLst>
                                        <p:tav tm="0">
                                          <p:val>
                                            <p:strVal val="#ppt_x"/>
                                          </p:val>
                                        </p:tav>
                                        <p:tav tm="100000">
                                          <p:val>
                                            <p:strVal val="#ppt_x"/>
                                          </p:val>
                                        </p:tav>
                                      </p:tavLst>
                                    </p:anim>
                                    <p:anim calcmode="lin" valueType="num">
                                      <p:cBhvr additive="base">
                                        <p:cTn id="26" dur="500" fill="hold"/>
                                        <p:tgtEl>
                                          <p:spTgt spid="1946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9465"/>
                                        </p:tgtEl>
                                        <p:attrNameLst>
                                          <p:attrName>style.visibility</p:attrName>
                                        </p:attrNameLst>
                                      </p:cBhvr>
                                      <p:to>
                                        <p:strVal val="visible"/>
                                      </p:to>
                                    </p:set>
                                    <p:anim calcmode="lin" valueType="num">
                                      <p:cBhvr additive="base">
                                        <p:cTn id="29" dur="500" fill="hold"/>
                                        <p:tgtEl>
                                          <p:spTgt spid="19465"/>
                                        </p:tgtEl>
                                        <p:attrNameLst>
                                          <p:attrName>ppt_x</p:attrName>
                                        </p:attrNameLst>
                                      </p:cBhvr>
                                      <p:tavLst>
                                        <p:tav tm="0">
                                          <p:val>
                                            <p:strVal val="#ppt_x"/>
                                          </p:val>
                                        </p:tav>
                                        <p:tav tm="100000">
                                          <p:val>
                                            <p:strVal val="#ppt_x"/>
                                          </p:val>
                                        </p:tav>
                                      </p:tavLst>
                                    </p:anim>
                                    <p:anim calcmode="lin" valueType="num">
                                      <p:cBhvr additive="base">
                                        <p:cTn id="30" dur="500" fill="hold"/>
                                        <p:tgtEl>
                                          <p:spTgt spid="194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467"/>
                                        </p:tgtEl>
                                        <p:attrNameLst>
                                          <p:attrName>style.visibility</p:attrName>
                                        </p:attrNameLst>
                                      </p:cBhvr>
                                      <p:to>
                                        <p:strVal val="visible"/>
                                      </p:to>
                                    </p:set>
                                    <p:anim calcmode="lin" valueType="num">
                                      <p:cBhvr additive="base">
                                        <p:cTn id="39" dur="500" fill="hold"/>
                                        <p:tgtEl>
                                          <p:spTgt spid="19467"/>
                                        </p:tgtEl>
                                        <p:attrNameLst>
                                          <p:attrName>ppt_x</p:attrName>
                                        </p:attrNameLst>
                                      </p:cBhvr>
                                      <p:tavLst>
                                        <p:tav tm="0">
                                          <p:val>
                                            <p:strVal val="#ppt_x"/>
                                          </p:val>
                                        </p:tav>
                                        <p:tav tm="100000">
                                          <p:val>
                                            <p:strVal val="#ppt_x"/>
                                          </p:val>
                                        </p:tav>
                                      </p:tavLst>
                                    </p:anim>
                                    <p:anim calcmode="lin" valueType="num">
                                      <p:cBhvr additive="base">
                                        <p:cTn id="40" dur="500" fill="hold"/>
                                        <p:tgtEl>
                                          <p:spTgt spid="1946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9468"/>
                                        </p:tgtEl>
                                        <p:attrNameLst>
                                          <p:attrName>style.visibility</p:attrName>
                                        </p:attrNameLst>
                                      </p:cBhvr>
                                      <p:to>
                                        <p:strVal val="visible"/>
                                      </p:to>
                                    </p:set>
                                    <p:anim calcmode="lin" valueType="num">
                                      <p:cBhvr additive="base">
                                        <p:cTn id="43" dur="500" fill="hold"/>
                                        <p:tgtEl>
                                          <p:spTgt spid="19468"/>
                                        </p:tgtEl>
                                        <p:attrNameLst>
                                          <p:attrName>ppt_x</p:attrName>
                                        </p:attrNameLst>
                                      </p:cBhvr>
                                      <p:tavLst>
                                        <p:tav tm="0">
                                          <p:val>
                                            <p:strVal val="#ppt_x"/>
                                          </p:val>
                                        </p:tav>
                                        <p:tav tm="100000">
                                          <p:val>
                                            <p:strVal val="#ppt_x"/>
                                          </p:val>
                                        </p:tav>
                                      </p:tavLst>
                                    </p:anim>
                                    <p:anim calcmode="lin" valueType="num">
                                      <p:cBhvr additive="base">
                                        <p:cTn id="44" dur="500" fill="hold"/>
                                        <p:tgtEl>
                                          <p:spTgt spid="194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p:bldP spid="19461" grpId="0" animBg="1"/>
      <p:bldP spid="19462" grpId="0"/>
      <p:bldP spid="15" grpId="0" animBg="1"/>
      <p:bldP spid="19464" grpId="0" animBg="1"/>
      <p:bldP spid="19465" grpId="0"/>
      <p:bldP spid="18" grpId="0" animBg="1"/>
      <p:bldP spid="19467" grpId="0" animBg="1"/>
      <p:bldP spid="194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2646878"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实验教学方法</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cxnSp>
        <p:nvCxnSpPr>
          <p:cNvPr id="27653" name="直接连接符 12"/>
          <p:cNvCxnSpPr>
            <a:cxnSpLocks noChangeShapeType="1"/>
          </p:cNvCxnSpPr>
          <p:nvPr/>
        </p:nvCxnSpPr>
        <p:spPr bwMode="auto">
          <a:xfrm>
            <a:off x="6335713" y="2841082"/>
            <a:ext cx="0" cy="2992438"/>
          </a:xfrm>
          <a:prstGeom prst="line">
            <a:avLst/>
          </a:prstGeom>
          <a:noFill/>
          <a:ln w="9525">
            <a:solidFill>
              <a:srgbClr val="A6A6A6"/>
            </a:solidFill>
            <a:round/>
          </a:ln>
        </p:spPr>
      </p:cxnSp>
      <p:sp>
        <p:nvSpPr>
          <p:cNvPr id="10" name="文本框 9"/>
          <p:cNvSpPr txBox="1"/>
          <p:nvPr/>
        </p:nvSpPr>
        <p:spPr>
          <a:xfrm>
            <a:off x="804547" y="1422995"/>
            <a:ext cx="10399549" cy="923330"/>
          </a:xfrm>
          <a:prstGeom prst="rect">
            <a:avLst/>
          </a:prstGeom>
          <a:noFill/>
        </p:spPr>
        <p:txBody>
          <a:bodyPr wrap="square">
            <a:spAutoFit/>
          </a:bodyPr>
          <a:lstStyle/>
          <a:p>
            <a:pPr indent="457200"/>
            <a:r>
              <a:rPr lang="zh-CN" altLang="en-US" dirty="0">
                <a:latin typeface="微软雅黑" panose="020B0503020204020204" pitchFamily="34" charset="-122"/>
                <a:ea typeface="微软雅黑" panose="020B0503020204020204" pitchFamily="34" charset="-122"/>
              </a:rPr>
              <a:t>本实验利用虚拟仿真实验系统，为学生提供一个传统教学方式无法提供的交通事故新闻现场报道的实验平台，使学生掌握交通事故现场环境中新闻记者采访的要领，报道的要点、摄像的要点及需要注意的事项等，提高应变能力、团队协作能力和融合报道的能力。</a:t>
            </a:r>
            <a:endParaRPr lang="zh-CN" altLang="en-US"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6817356" y="2752251"/>
            <a:ext cx="4613852" cy="3170099"/>
          </a:xfrm>
          <a:prstGeom prst="rect">
            <a:avLst/>
          </a:prstGeom>
          <a:noFill/>
        </p:spPr>
        <p:txBody>
          <a:bodyPr wrap="square">
            <a:spAutoFit/>
          </a:bodyPr>
          <a:lstStyle/>
          <a:p>
            <a:pPr fontAlgn="auto">
              <a:spcBef>
                <a:spcPts val="0"/>
              </a:spcBef>
              <a:spcAft>
                <a:spcPts val="0"/>
              </a:spcAft>
              <a:buFontTx/>
              <a:buNone/>
            </a:pPr>
            <a:r>
              <a:rPr lang="zh-CN" altLang="en-US" sz="2000" b="1" dirty="0">
                <a:solidFill>
                  <a:prstClr val="black"/>
                </a:solidFill>
                <a:latin typeface="微软雅黑" panose="020B0503020204020204" pitchFamily="34" charset="-122"/>
                <a:ea typeface="微软雅黑" panose="020B0503020204020204" pitchFamily="34" charset="-122"/>
              </a:rPr>
              <a:t>（</a:t>
            </a:r>
            <a:r>
              <a:rPr lang="en-US" altLang="zh-CN" sz="2000" b="1" dirty="0">
                <a:solidFill>
                  <a:prstClr val="black"/>
                </a:solidFill>
                <a:latin typeface="微软雅黑" panose="020B0503020204020204" pitchFamily="34" charset="-122"/>
                <a:ea typeface="微软雅黑" panose="020B0503020204020204" pitchFamily="34" charset="-122"/>
              </a:rPr>
              <a:t>1</a:t>
            </a:r>
            <a:r>
              <a:rPr lang="zh-CN" altLang="en-US" sz="2000" b="1" dirty="0">
                <a:solidFill>
                  <a:prstClr val="black"/>
                </a:solidFill>
                <a:latin typeface="微软雅黑" panose="020B0503020204020204" pitchFamily="34" charset="-122"/>
                <a:ea typeface="微软雅黑" panose="020B0503020204020204" pitchFamily="34" charset="-122"/>
              </a:rPr>
              <a:t>）采用的教学方法</a:t>
            </a:r>
            <a:endParaRPr lang="en-US" altLang="zh-CN" sz="2000" b="1"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endParaRPr lang="zh-CN" altLang="en-US" dirty="0">
              <a:solidFill>
                <a:prstClr val="black"/>
              </a:solidFill>
              <a:latin typeface="微软雅黑" panose="020B0503020204020204" pitchFamily="34" charset="-122"/>
              <a:ea typeface="微软雅黑" panose="020B0503020204020204" pitchFamily="34" charset="-122"/>
            </a:endParaRPr>
          </a:p>
          <a:p>
            <a:pPr fontAlgn="auto">
              <a:spcBef>
                <a:spcPts val="0"/>
              </a:spcBef>
              <a:spcAft>
                <a:spcPts val="0"/>
              </a:spcAft>
              <a:buFontTx/>
              <a:buNone/>
            </a:pPr>
            <a:r>
              <a:rPr lang="en-US" altLang="zh-CN" sz="1600" dirty="0">
                <a:solidFill>
                  <a:prstClr val="black"/>
                </a:solidFill>
                <a:latin typeface="微软雅黑" panose="020B0503020204020204" pitchFamily="34" charset="-122"/>
                <a:ea typeface="微软雅黑" panose="020B0503020204020204" pitchFamily="34" charset="-122"/>
              </a:rPr>
              <a:t>    </a:t>
            </a:r>
            <a:r>
              <a:rPr lang="zh-CN" altLang="en-US" dirty="0">
                <a:solidFill>
                  <a:prstClr val="black"/>
                </a:solidFill>
                <a:latin typeface="微软雅黑" panose="020B0503020204020204" pitchFamily="34" charset="-122"/>
                <a:ea typeface="微软雅黑" panose="020B0503020204020204" pitchFamily="34" charset="-122"/>
              </a:rPr>
              <a:t>利用线上线下教学相结合的方式，将基于网络的远程教学与基于课堂的理论教学有机结合。出镜记者带上虚拟设备，观看头盔显示器出现的交通事故虚拟现场，稍作观察后，进行新闻现场策划报道。摄像记者根据出镜记者所选择的位置及提示，操作虚拟摄像机进行新闻画面的拍摄。随后，出镜记者同摄像记者一起完成素材的整理及剪辑，完成新闻报道。</a:t>
            </a:r>
            <a:endParaRPr lang="zh-CN" altLang="en-US" dirty="0">
              <a:solidFill>
                <a:prstClr val="black"/>
              </a:solidFill>
              <a:latin typeface="微软雅黑" panose="020B0503020204020204" pitchFamily="34" charset="-122"/>
              <a:ea typeface="微软雅黑" panose="020B0503020204020204" pitchFamily="34" charset="-122"/>
            </a:endParaRPr>
          </a:p>
        </p:txBody>
      </p:sp>
      <p:sp>
        <p:nvSpPr>
          <p:cNvPr id="12" name="矩形 2"/>
          <p:cNvSpPr>
            <a:spLocks noChangeArrowheads="1"/>
          </p:cNvSpPr>
          <p:nvPr/>
        </p:nvSpPr>
        <p:spPr bwMode="auto">
          <a:xfrm>
            <a:off x="2983033" y="5225006"/>
            <a:ext cx="1044575" cy="179387"/>
          </a:xfrm>
          <a:prstGeom prst="rect">
            <a:avLst/>
          </a:prstGeom>
          <a:solidFill>
            <a:srgbClr val="2B2A2A"/>
          </a:solidFill>
          <a:ln w="9525">
            <a:noFill/>
            <a:miter lim="800000"/>
          </a:ln>
        </p:spPr>
        <p:txBody>
          <a:bodyPr/>
          <a:lstStyle/>
          <a:p>
            <a:pPr eaLnBrk="0" hangingPunct="0"/>
            <a:endParaRPr lang="zh-CN" altLang="en-US">
              <a:latin typeface="Arial" panose="020B0604020202020204" pitchFamily="34" charset="0"/>
              <a:sym typeface="Calibri" panose="020F0502020204030204" pitchFamily="34" charset="0"/>
            </a:endParaRPr>
          </a:p>
        </p:txBody>
      </p:sp>
      <p:pic>
        <p:nvPicPr>
          <p:cNvPr id="13" name="图片 2"/>
          <p:cNvPicPr>
            <a:picLocks noChangeAspect="1" noChangeArrowheads="1"/>
          </p:cNvPicPr>
          <p:nvPr/>
        </p:nvPicPr>
        <p:blipFill>
          <a:blip r:embed="rId1"/>
          <a:srcRect/>
          <a:stretch>
            <a:fillRect/>
          </a:stretch>
        </p:blipFill>
        <p:spPr bwMode="auto">
          <a:xfrm>
            <a:off x="1670171" y="3007268"/>
            <a:ext cx="3565525" cy="2217738"/>
          </a:xfrm>
          <a:prstGeom prst="rect">
            <a:avLst/>
          </a:prstGeom>
          <a:noFill/>
          <a:ln w="9525">
            <a:noFill/>
            <a:miter lim="800000"/>
            <a:headEnd/>
            <a:tailEnd/>
          </a:ln>
        </p:spPr>
      </p:pic>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221" y="3237910"/>
            <a:ext cx="2425180" cy="163380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ppt_x"/>
                                          </p:val>
                                        </p:tav>
                                        <p:tav tm="100000">
                                          <p:val>
                                            <p:strVal val="#ppt_x"/>
                                          </p:val>
                                        </p:tav>
                                      </p:tavLst>
                                    </p:anim>
                                    <p:anim calcmode="lin" valueType="num">
                                      <p:cBhvr additive="base">
                                        <p:cTn id="8" dur="500" fill="hold"/>
                                        <p:tgtEl>
                                          <p:spTgt spid="276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3"/>
                                        </p:tgtEl>
                                        <p:attrNameLst>
                                          <p:attrName>style.visibility</p:attrName>
                                        </p:attrNameLst>
                                      </p:cBhvr>
                                      <p:to>
                                        <p:strVal val="visible"/>
                                      </p:to>
                                    </p:set>
                                    <p:anim calcmode="lin" valueType="num">
                                      <p:cBhvr additive="base">
                                        <p:cTn id="19" dur="500" fill="hold"/>
                                        <p:tgtEl>
                                          <p:spTgt spid="27653"/>
                                        </p:tgtEl>
                                        <p:attrNameLst>
                                          <p:attrName>ppt_x</p:attrName>
                                        </p:attrNameLst>
                                      </p:cBhvr>
                                      <p:tavLst>
                                        <p:tav tm="0">
                                          <p:val>
                                            <p:strVal val="#ppt_x"/>
                                          </p:val>
                                        </p:tav>
                                        <p:tav tm="100000">
                                          <p:val>
                                            <p:strVal val="#ppt_x"/>
                                          </p:val>
                                        </p:tav>
                                      </p:tavLst>
                                    </p:anim>
                                    <p:anim calcmode="lin" valueType="num">
                                      <p:cBhvr additive="base">
                                        <p:cTn id="20" dur="500" fill="hold"/>
                                        <p:tgtEl>
                                          <p:spTgt spid="2765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500" fill="hold"/>
                                        <p:tgtEl>
                                          <p:spTgt spid="4"/>
                                        </p:tgtEl>
                                        <p:attrNameLst>
                                          <p:attrName>ppt_x</p:attrName>
                                        </p:attrNameLst>
                                      </p:cBhvr>
                                      <p:tavLst>
                                        <p:tav tm="0">
                                          <p:val>
                                            <p:strVal val="#ppt_x"/>
                                          </p:val>
                                        </p:tav>
                                        <p:tav tm="100000">
                                          <p:val>
                                            <p:strVal val="#ppt_x"/>
                                          </p:val>
                                        </p:tav>
                                      </p:tavLst>
                                    </p:anim>
                                    <p:anim calcmode="lin" valueType="num">
                                      <p:cBhvr additive="base">
                                        <p:cTn id="3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10" grpId="0"/>
      <p:bldP spid="11" grpId="0"/>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2646878"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实验教学方法</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14" name="文本框 13"/>
          <p:cNvSpPr txBox="1"/>
          <p:nvPr/>
        </p:nvSpPr>
        <p:spPr>
          <a:xfrm>
            <a:off x="806056" y="1716971"/>
            <a:ext cx="10219210" cy="3724096"/>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）使用目的</a:t>
            </a:r>
            <a:endParaRPr lang="en-US" altLang="zh-CN" sz="2000" b="1" dirty="0">
              <a:latin typeface="微软雅黑" panose="020B0503020204020204" pitchFamily="34" charset="-122"/>
              <a:ea typeface="微软雅黑" panose="020B0503020204020204" pitchFamily="34" charset="-122"/>
            </a:endParaRPr>
          </a:p>
          <a:p>
            <a:endParaRPr lang="zh-CN" altLang="en-US" sz="2800" b="1" dirty="0">
              <a:latin typeface="微软雅黑" panose="020B0503020204020204" pitchFamily="34" charset="-122"/>
              <a:ea typeface="微软雅黑" panose="020B0503020204020204" pitchFamily="34" charset="-122"/>
            </a:endParaRPr>
          </a:p>
          <a:p>
            <a:pPr indent="457200"/>
            <a:r>
              <a:rPr lang="zh-CN" altLang="en-US" dirty="0">
                <a:latin typeface="微软雅黑" panose="020B0503020204020204" pitchFamily="34" charset="-122"/>
                <a:ea typeface="微软雅黑" panose="020B0503020204020204" pitchFamily="34" charset="-122"/>
              </a:rPr>
              <a:t>一是解决理论课程与实训课程严重脱节的问题，虚拟现实技术为学生提供一个虚拟仿真的事故现场，激发学生学习兴趣、锻炼其应变能力、团队合作能力及融合报道能力。</a:t>
            </a:r>
            <a:endParaRPr lang="zh-CN" altLang="en-US" dirty="0">
              <a:latin typeface="微软雅黑" panose="020B0503020204020204" pitchFamily="34" charset="-122"/>
              <a:ea typeface="微软雅黑" panose="020B0503020204020204" pitchFamily="34" charset="-122"/>
            </a:endParaRPr>
          </a:p>
          <a:p>
            <a:pPr indent="457200"/>
            <a:endParaRPr lang="zh-CN" altLang="en-US" dirty="0">
              <a:latin typeface="微软雅黑" panose="020B0503020204020204" pitchFamily="34" charset="-122"/>
              <a:ea typeface="微软雅黑" panose="020B0503020204020204" pitchFamily="34" charset="-122"/>
            </a:endParaRPr>
          </a:p>
          <a:p>
            <a:pPr indent="457200"/>
            <a:r>
              <a:rPr lang="zh-CN" altLang="en-US" dirty="0">
                <a:latin typeface="微软雅黑" panose="020B0503020204020204" pitchFamily="34" charset="-122"/>
                <a:ea typeface="微软雅黑" panose="020B0503020204020204" pitchFamily="34" charset="-122"/>
              </a:rPr>
              <a:t>二是解决教学中教师难以对学生进行限时报道训练的问题。在传统的实训课程中，教师难以把握学生采访报道的时间，在本实验中，通过计时系统，让学生有时间的紧迫感，在规定时间内高效完成采访报道。</a:t>
            </a:r>
            <a:endParaRPr lang="zh-CN" altLang="en-US" dirty="0">
              <a:latin typeface="微软雅黑" panose="020B0503020204020204" pitchFamily="34" charset="-122"/>
              <a:ea typeface="微软雅黑" panose="020B0503020204020204" pitchFamily="34" charset="-122"/>
            </a:endParaRPr>
          </a:p>
          <a:p>
            <a:pPr indent="457200"/>
            <a:endParaRPr lang="zh-CN" altLang="en-US" dirty="0">
              <a:latin typeface="微软雅黑" panose="020B0503020204020204" pitchFamily="34" charset="-122"/>
              <a:ea typeface="微软雅黑" panose="020B0503020204020204" pitchFamily="34" charset="-122"/>
            </a:endParaRPr>
          </a:p>
          <a:p>
            <a:pPr indent="457200"/>
            <a:r>
              <a:rPr lang="zh-CN" altLang="en-US" dirty="0">
                <a:latin typeface="微软雅黑" panose="020B0503020204020204" pitchFamily="34" charset="-122"/>
                <a:ea typeface="微软雅黑" panose="020B0503020204020204" pitchFamily="34" charset="-122"/>
              </a:rPr>
              <a:t>三是解决传统教学中学生间学习不易开展的问题。传统教学中，由于拍摄的视频文件过大，学生作品需要相互传阅与学习相对困难，而新平台的开发，可以让学生</a:t>
            </a:r>
            <a:r>
              <a:rPr lang="zh-CN" altLang="zh-CN" dirty="0">
                <a:latin typeface="微软雅黑" panose="020B0503020204020204" pitchFamily="34" charset="-122"/>
                <a:ea typeface="微软雅黑" panose="020B0503020204020204" pitchFamily="34" charset="-122"/>
              </a:rPr>
              <a:t>更为方便的</a:t>
            </a:r>
            <a:r>
              <a:rPr lang="zh-CN" altLang="en-US" dirty="0">
                <a:latin typeface="微软雅黑" panose="020B0503020204020204" pitchFamily="34" charset="-122"/>
                <a:ea typeface="微软雅黑" panose="020B0503020204020204" pitchFamily="34" charset="-122"/>
              </a:rPr>
              <a:t>观看其他同学的作品，相互学习，完成互评。</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4"/>
          <p:cNvSpPr>
            <a:spLocks noChangeArrowheads="1"/>
          </p:cNvSpPr>
          <p:nvPr/>
        </p:nvSpPr>
        <p:spPr bwMode="auto">
          <a:xfrm>
            <a:off x="0" y="0"/>
            <a:ext cx="12192000" cy="663575"/>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0" name="矩形 5"/>
          <p:cNvSpPr>
            <a:spLocks noChangeArrowheads="1"/>
          </p:cNvSpPr>
          <p:nvPr/>
        </p:nvSpPr>
        <p:spPr bwMode="auto">
          <a:xfrm>
            <a:off x="0" y="6494463"/>
            <a:ext cx="12192000" cy="363537"/>
          </a:xfrm>
          <a:prstGeom prst="rect">
            <a:avLst/>
          </a:prstGeom>
          <a:solidFill>
            <a:srgbClr val="242424"/>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27652" name="矩形 7"/>
          <p:cNvSpPr>
            <a:spLocks noChangeArrowheads="1"/>
          </p:cNvSpPr>
          <p:nvPr/>
        </p:nvSpPr>
        <p:spPr bwMode="auto">
          <a:xfrm>
            <a:off x="806056" y="790902"/>
            <a:ext cx="2646878" cy="584775"/>
          </a:xfrm>
          <a:prstGeom prst="rect">
            <a:avLst/>
          </a:prstGeom>
          <a:noFill/>
          <a:ln w="9525">
            <a:noFill/>
            <a:miter lim="800000"/>
          </a:ln>
        </p:spPr>
        <p:txBody>
          <a:bodyPr wrap="none">
            <a:spAutoFit/>
          </a:bodyPr>
          <a:lstStyle/>
          <a:p>
            <a:pPr eaLnBrk="0" hangingPunct="0"/>
            <a:r>
              <a:rPr lang="zh-CN" altLang="en-US" sz="3200" dirty="0">
                <a:solidFill>
                  <a:srgbClr val="C53D3D"/>
                </a:solidFill>
                <a:latin typeface="华文琥珀" pitchFamily="2" charset="-122"/>
                <a:ea typeface="华文琥珀" pitchFamily="2" charset="-122"/>
                <a:sym typeface="Calibri" panose="020F0502020204030204" pitchFamily="34" charset="0"/>
              </a:rPr>
              <a:t>实验教学方法</a:t>
            </a:r>
            <a:endParaRPr lang="zh-CN" altLang="en-US" sz="3200" dirty="0">
              <a:solidFill>
                <a:srgbClr val="C53D3D"/>
              </a:solidFill>
              <a:latin typeface="华文琥珀" pitchFamily="2" charset="-122"/>
              <a:ea typeface="华文琥珀" pitchFamily="2" charset="-122"/>
              <a:sym typeface="Calibri" panose="020F0502020204030204" pitchFamily="34" charset="0"/>
            </a:endParaRPr>
          </a:p>
        </p:txBody>
      </p:sp>
      <p:sp>
        <p:nvSpPr>
          <p:cNvPr id="6" name="文本框 5"/>
          <p:cNvSpPr txBox="1"/>
          <p:nvPr/>
        </p:nvSpPr>
        <p:spPr>
          <a:xfrm>
            <a:off x="806056" y="1472433"/>
            <a:ext cx="10038871" cy="4832092"/>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）实施过程</a:t>
            </a:r>
            <a:endParaRPr lang="zh-CN" altLang="en-US" sz="2800" b="1" dirty="0">
              <a:latin typeface="微软雅黑" panose="020B0503020204020204" pitchFamily="34" charset="-122"/>
              <a:ea typeface="微软雅黑" panose="020B0503020204020204" pitchFamily="34" charset="-122"/>
            </a:endParaRPr>
          </a:p>
          <a:p>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第一步，教师向学生讲解实验目的、实验原理、实验内容、实验步骤、实验要求及实验注意事项。指导学生使用</a:t>
            </a:r>
            <a:r>
              <a:rPr lang="en-US" altLang="zh-CN" dirty="0">
                <a:latin typeface="微软雅黑" panose="020B0503020204020204" pitchFamily="34" charset="-122"/>
                <a:ea typeface="微软雅黑" panose="020B0503020204020204" pitchFamily="34" charset="-122"/>
              </a:rPr>
              <a:t>VR</a:t>
            </a:r>
            <a:r>
              <a:rPr lang="zh-CN" altLang="en-US" dirty="0">
                <a:latin typeface="微软雅黑" panose="020B0503020204020204" pitchFamily="34" charset="-122"/>
                <a:ea typeface="微软雅黑" panose="020B0503020204020204" pitchFamily="34" charset="-122"/>
              </a:rPr>
              <a:t>眼镜。</a:t>
            </a:r>
            <a:endParaRPr lang="zh-CN" altLang="en-US"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第二步，学生扫描</a:t>
            </a:r>
            <a:r>
              <a:rPr lang="en-US" altLang="zh-CN" dirty="0">
                <a:latin typeface="微软雅黑" panose="020B0503020204020204" pitchFamily="34" charset="-122"/>
                <a:ea typeface="微软雅黑" panose="020B0503020204020204" pitchFamily="34" charset="-122"/>
              </a:rPr>
              <a:t>H5</a:t>
            </a:r>
            <a:r>
              <a:rPr lang="zh-CN" altLang="en-US" dirty="0">
                <a:latin typeface="微软雅黑" panose="020B0503020204020204" pitchFamily="34" charset="-122"/>
                <a:ea typeface="微软雅黑" panose="020B0503020204020204" pitchFamily="34" charset="-122"/>
              </a:rPr>
              <a:t>二维码，完成知识点答疑，需掌握所有知识点后，方可进入实验环节。</a:t>
            </a:r>
            <a:endParaRPr lang="zh-CN" altLang="en-US"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第三步，学生两人一组，完成分组。</a:t>
            </a: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同学担任现场编辑及出镜记者；</a:t>
            </a:r>
            <a:r>
              <a:rPr lang="en-US" altLang="zh-CN" dirty="0">
                <a:latin typeface="微软雅黑" panose="020B0503020204020204" pitchFamily="34" charset="-122"/>
                <a:ea typeface="微软雅黑" panose="020B0503020204020204" pitchFamily="34" charset="-122"/>
              </a:rPr>
              <a:t>B</a:t>
            </a:r>
            <a:r>
              <a:rPr lang="zh-CN" altLang="en-US" dirty="0">
                <a:latin typeface="微软雅黑" panose="020B0503020204020204" pitchFamily="34" charset="-122"/>
                <a:ea typeface="微软雅黑" panose="020B0503020204020204" pitchFamily="34" charset="-122"/>
              </a:rPr>
              <a:t>同学担任摄像师。完成一组任务后，</a:t>
            </a:r>
            <a:r>
              <a:rPr lang="en-US" altLang="zh-CN" dirty="0">
                <a:latin typeface="微软雅黑" panose="020B0503020204020204" pitchFamily="34" charset="-122"/>
                <a:ea typeface="微软雅黑" panose="020B0503020204020204" pitchFamily="34" charset="-122"/>
              </a:rPr>
              <a:t>AB</a:t>
            </a:r>
            <a:r>
              <a:rPr lang="zh-CN" altLang="en-US" dirty="0">
                <a:latin typeface="微软雅黑" panose="020B0503020204020204" pitchFamily="34" charset="-122"/>
                <a:ea typeface="微软雅黑" panose="020B0503020204020204" pitchFamily="34" charset="-122"/>
              </a:rPr>
              <a:t>同学互换角色进行第二轮实验。</a:t>
            </a:r>
            <a:endParaRPr lang="zh-CN" altLang="en-US"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第四步，学生完成实验，将视频作业和实验心得以邮件形式发送至教师。</a:t>
            </a:r>
            <a:endParaRPr lang="zh-CN" altLang="en-US"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第五步，课堂上教师向全班展示各组作业。</a:t>
            </a:r>
            <a:endParaRPr lang="zh-CN" altLang="en-US"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第六步，学生互评。</a:t>
            </a:r>
            <a:endParaRPr lang="zh-CN" altLang="en-US" dirty="0">
              <a:latin typeface="微软雅黑" panose="020B0503020204020204" pitchFamily="34" charset="-122"/>
              <a:ea typeface="微软雅黑" panose="020B0503020204020204" pitchFamily="34" charset="-122"/>
            </a:endParaRPr>
          </a:p>
          <a:p>
            <a:endParaRPr lang="zh-CN" altLang="en-US"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第七步，教师对学生作业进行点评，选出优秀作品。</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p="http://schemas.openxmlformats.org/presentationml/2006/main">
  <p:tag name="KSO_WM_UNIT_PLACING_PICTURE_USER_VIEWPORT" val="{&quot;height&quot;:4578.018897637795,&quot;width&quot;:19200}"/>
</p:tagLst>
</file>

<file path=ppt/theme/theme1.xml><?xml version="1.0" encoding="utf-8"?>
<a:theme xmlns:a="http://schemas.openxmlformats.org/drawingml/2006/main" name="Office 主题">
  <a:themeElements>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A000120150204A03KPBG</Template>
  <TotalTime>0</TotalTime>
  <Words>4581</Words>
  <Application>WPS 演示</Application>
  <PresentationFormat>宽屏</PresentationFormat>
  <Paragraphs>330</Paragraphs>
  <Slides>20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Arial</vt:lpstr>
      <vt:lpstr>宋体</vt:lpstr>
      <vt:lpstr>Wingdings</vt:lpstr>
      <vt:lpstr>Calibri</vt:lpstr>
      <vt:lpstr>Calibri Light</vt:lpstr>
      <vt:lpstr>微软雅黑</vt:lpstr>
      <vt:lpstr>华文琥珀</vt:lpstr>
      <vt:lpstr>黑体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毕业答辩类</dc:title>
  <dc:creator>Jang-KinWoo</dc:creator>
  <cp:keywords>RP</cp:keywords>
  <dc:description>RP</dc:description>
  <dc:subject>RP</dc:subject>
  <cp:category>RP</cp:category>
  <cp:lastModifiedBy>g</cp:lastModifiedBy>
  <cp:revision>6</cp:revision>
  <dcterms:created xsi:type="dcterms:W3CDTF">2018-03-09T07:24:00Z</dcterms:created>
  <dcterms:modified xsi:type="dcterms:W3CDTF">2021-12-09T11:25:58Z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A78AB2E6BEEE407AA14AC9D03B86F157</vt:lpwstr>
  </property>
</Properties>
</file>